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599988" cy="8640763"/>
  <p:notesSz cx="6807200" cy="9939338"/>
  <p:defaultTextStyle>
    <a:defPPr>
      <a:defRPr lang="ru-RU"/>
    </a:defPPr>
    <a:lvl1pPr marL="0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1pPr>
    <a:lvl2pPr marL="509778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2pPr>
    <a:lvl3pPr marL="1019556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3pPr>
    <a:lvl4pPr marL="1529334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4pPr>
    <a:lvl5pPr marL="2039112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5pPr>
    <a:lvl6pPr marL="2548890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6pPr>
    <a:lvl7pPr marL="3058668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7pPr>
    <a:lvl8pPr marL="3568446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8pPr>
    <a:lvl9pPr marL="4078224" algn="l" defTabSz="1019556" rtl="0" eaLnBrk="1" latinLnBrk="0" hangingPunct="1">
      <a:defRPr sz="20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1"/>
    <p:restoredTop sz="94745"/>
  </p:normalViewPr>
  <p:slideViewPr>
    <p:cSldViewPr snapToGrid="0" snapToObjects="1">
      <p:cViewPr varScale="1">
        <p:scale>
          <a:sx n="70" d="100"/>
          <a:sy n="70" d="100"/>
        </p:scale>
        <p:origin x="-1512" y="-96"/>
      </p:cViewPr>
      <p:guideLst>
        <p:guide orient="horz" pos="2721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B13F9-4984-2B46-950C-9B782B4B746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243013"/>
            <a:ext cx="48895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6EE2F-0B26-D041-A16D-B0D9C9B3A1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3963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1pPr>
    <a:lvl2pPr marL="509778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2pPr>
    <a:lvl3pPr marL="1019556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3pPr>
    <a:lvl4pPr marL="1529334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4pPr>
    <a:lvl5pPr marL="2039112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5pPr>
    <a:lvl6pPr marL="2548890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6pPr>
    <a:lvl7pPr marL="3058668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7pPr>
    <a:lvl8pPr marL="3568446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8pPr>
    <a:lvl9pPr marL="4078224" algn="l" defTabSz="1019556" rtl="0" eaLnBrk="1" latinLnBrk="0" hangingPunct="1">
      <a:defRPr sz="13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98378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99" y="1414125"/>
            <a:ext cx="10709990" cy="3008266"/>
          </a:xfrm>
        </p:spPr>
        <p:txBody>
          <a:bodyPr anchor="b"/>
          <a:lstStyle>
            <a:lvl1pPr algn="ctr">
              <a:defRPr sz="75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4538401"/>
            <a:ext cx="9449991" cy="2086184"/>
          </a:xfrm>
        </p:spPr>
        <p:txBody>
          <a:bodyPr/>
          <a:lstStyle>
            <a:lvl1pPr marL="0" indent="0" algn="ctr">
              <a:buNone/>
              <a:defRPr sz="3024"/>
            </a:lvl1pPr>
            <a:lvl2pPr marL="576072" indent="0" algn="ctr">
              <a:buNone/>
              <a:defRPr sz="2520"/>
            </a:lvl2pPr>
            <a:lvl3pPr marL="1152144" indent="0" algn="ctr">
              <a:buNone/>
              <a:defRPr sz="2268"/>
            </a:lvl3pPr>
            <a:lvl4pPr marL="1728216" indent="0" algn="ctr">
              <a:buNone/>
              <a:defRPr sz="2016"/>
            </a:lvl4pPr>
            <a:lvl5pPr marL="2304288" indent="0" algn="ctr">
              <a:buNone/>
              <a:defRPr sz="2016"/>
            </a:lvl5pPr>
            <a:lvl6pPr marL="2880360" indent="0" algn="ctr">
              <a:buNone/>
              <a:defRPr sz="2016"/>
            </a:lvl6pPr>
            <a:lvl7pPr marL="3456432" indent="0" algn="ctr">
              <a:buNone/>
              <a:defRPr sz="2016"/>
            </a:lvl7pPr>
            <a:lvl8pPr marL="4032504" indent="0" algn="ctr">
              <a:buNone/>
              <a:defRPr sz="2016"/>
            </a:lvl8pPr>
            <a:lvl9pPr marL="4608576" indent="0" algn="ctr">
              <a:buNone/>
              <a:defRPr sz="2016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954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235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460041"/>
            <a:ext cx="2716872" cy="732264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460041"/>
            <a:ext cx="7993117" cy="732264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8436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299374" y="3243722"/>
            <a:ext cx="10001242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014874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844799" y="228781"/>
            <a:ext cx="940990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800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319663"/>
            <a:ext cx="11903353" cy="7257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" tIns="36000" rIns="36000" bIns="36000"/>
          <a:lstStyle>
            <a:lvl1pPr marL="0" indent="0">
              <a:buNone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50" y="69717"/>
            <a:ext cx="2235200" cy="101681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53264" y="1123564"/>
            <a:ext cx="1189116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0761119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721">
          <p15:clr>
            <a:srgbClr val="FBAE40"/>
          </p15:clr>
        </p15:guide>
        <p15:guide id="2" pos="396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015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2154193"/>
            <a:ext cx="10867490" cy="3594317"/>
          </a:xfrm>
        </p:spPr>
        <p:txBody>
          <a:bodyPr anchor="b"/>
          <a:lstStyle>
            <a:lvl1pPr>
              <a:defRPr sz="75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5782513"/>
            <a:ext cx="10867490" cy="1890166"/>
          </a:xfrm>
        </p:spPr>
        <p:txBody>
          <a:bodyPr/>
          <a:lstStyle>
            <a:lvl1pPr marL="0" indent="0">
              <a:buNone/>
              <a:defRPr sz="3024">
                <a:solidFill>
                  <a:schemeClr val="tx1"/>
                </a:solidFill>
              </a:defRPr>
            </a:lvl1pPr>
            <a:lvl2pPr marL="576072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144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21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28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432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50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57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44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2300203"/>
            <a:ext cx="5354995" cy="54824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2300203"/>
            <a:ext cx="5354995" cy="54824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4248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460043"/>
            <a:ext cx="10867490" cy="16701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2" y="2118188"/>
            <a:ext cx="5330385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2" y="3156278"/>
            <a:ext cx="5330385" cy="46424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2118188"/>
            <a:ext cx="5356636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3156278"/>
            <a:ext cx="5356636" cy="46424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324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948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524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244112"/>
            <a:ext cx="6378744" cy="6140542"/>
          </a:xfrm>
        </p:spPr>
        <p:txBody>
          <a:bodyPr/>
          <a:lstStyle>
            <a:lvl1pPr>
              <a:defRPr sz="4032"/>
            </a:lvl1pPr>
            <a:lvl2pPr>
              <a:defRPr sz="3528"/>
            </a:lvl2pPr>
            <a:lvl3pPr>
              <a:defRPr sz="3024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946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244112"/>
            <a:ext cx="6378744" cy="6140542"/>
          </a:xfrm>
        </p:spPr>
        <p:txBody>
          <a:bodyPr anchor="t"/>
          <a:lstStyle>
            <a:lvl1pPr marL="0" indent="0">
              <a:buNone/>
              <a:defRPr sz="4032"/>
            </a:lvl1pPr>
            <a:lvl2pPr marL="576072" indent="0">
              <a:buNone/>
              <a:defRPr sz="3528"/>
            </a:lvl2pPr>
            <a:lvl3pPr marL="1152144" indent="0">
              <a:buNone/>
              <a:defRPr sz="3024"/>
            </a:lvl3pPr>
            <a:lvl4pPr marL="1728216" indent="0">
              <a:buNone/>
              <a:defRPr sz="2520"/>
            </a:lvl4pPr>
            <a:lvl5pPr marL="2304288" indent="0">
              <a:buNone/>
              <a:defRPr sz="2520"/>
            </a:lvl5pPr>
            <a:lvl6pPr marL="2880360" indent="0">
              <a:buNone/>
              <a:defRPr sz="2520"/>
            </a:lvl6pPr>
            <a:lvl7pPr marL="3456432" indent="0">
              <a:buNone/>
              <a:defRPr sz="2520"/>
            </a:lvl7pPr>
            <a:lvl8pPr marL="4032504" indent="0">
              <a:buNone/>
              <a:defRPr sz="2520"/>
            </a:lvl8pPr>
            <a:lvl9pPr marL="4608576" indent="0">
              <a:buNone/>
              <a:defRPr sz="252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5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460043"/>
            <a:ext cx="10867490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2300203"/>
            <a:ext cx="10867490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3771F-7D04-F54E-96C4-27C8AA113587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8008709"/>
            <a:ext cx="425249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612C9-DAEE-AB4A-8EB9-7743ED500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58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1152144" rtl="0" eaLnBrk="1" latinLnBrk="0" hangingPunct="1">
        <a:lnSpc>
          <a:spcPct val="90000"/>
        </a:lnSpc>
        <a:spcBef>
          <a:spcPct val="0"/>
        </a:spcBef>
        <a:buNone/>
        <a:defRPr sz="55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1152144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1pPr>
      <a:lvl2pPr marL="86410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201625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592324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3168396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74446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89661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288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43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57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4687781"/>
            <a:ext cx="12599986" cy="215332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400" dirty="0">
                <a:solidFill>
                  <a:srgbClr val="0070C0"/>
                </a:solidFill>
                <a:latin typeface="Arial Narrow" panose="020B0606020202030204" pitchFamily="34" charset="0"/>
              </a:rPr>
              <a:t>Программа льготного лизинга </a:t>
            </a:r>
            <a:r>
              <a:rPr lang="en-US" sz="4400" dirty="0">
                <a:solidFill>
                  <a:srgbClr val="0070C0"/>
                </a:solidFill>
                <a:latin typeface="Arial Narrow" panose="020B0606020202030204" pitchFamily="34" charset="0"/>
              </a:rPr>
              <a:t/>
            </a:r>
            <a:br>
              <a:rPr lang="en-US" sz="4400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4400" dirty="0">
                <a:solidFill>
                  <a:srgbClr val="0070C0"/>
                </a:solidFill>
                <a:latin typeface="Arial Narrow" panose="020B0606020202030204" pitchFamily="34" charset="0"/>
              </a:rPr>
              <a:t>оборудования для малого бизнеса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" y="7222238"/>
            <a:ext cx="12599986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>
                <a:solidFill>
                  <a:srgbClr val="0070C0"/>
                </a:solidFill>
                <a:latin typeface="Arial Narrow" panose="020B0606020202030204" pitchFamily="34" charset="0"/>
              </a:rPr>
              <a:t>2018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54" y="246810"/>
            <a:ext cx="3835882" cy="17449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7960D0E-270D-4F34-8490-7173EB772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159" y="2551384"/>
            <a:ext cx="8175669" cy="22876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356800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5" t="914"/>
          <a:stretch/>
        </p:blipFill>
        <p:spPr>
          <a:xfrm>
            <a:off x="0" y="-1"/>
            <a:ext cx="12602759" cy="86407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9D2F5A7-1D7F-4D70-96DE-5500F2AAE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1802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Скругленный прямоугольник 200"/>
          <p:cNvSpPr/>
          <p:nvPr/>
        </p:nvSpPr>
        <p:spPr>
          <a:xfrm>
            <a:off x="7199313" y="4424295"/>
            <a:ext cx="4968875" cy="3676718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74675" y="1388189"/>
            <a:ext cx="6272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«Моногорода и ТОСЭР»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652001" cy="698685"/>
          </a:xfrm>
        </p:spPr>
        <p:txBody>
          <a:bodyPr/>
          <a:lstStyle/>
          <a:p>
            <a:r>
              <a:rPr lang="ru-RU" sz="2400" dirty="0"/>
              <a:t>Условия специального продукта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b="1" dirty="0"/>
              <a:t>«Моногорода и ТОСЭР»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189035" y="1388189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99313" y="1902970"/>
            <a:ext cx="5155973" cy="200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300" dirty="0">
                <a:solidFill>
                  <a:srgbClr val="0070C0"/>
                </a:solidFill>
              </a:rPr>
              <a:t>Предмет лизинга используется на территории моногорода или ТОСЭР и удовлетворяет одному или нескольким из следующих требований: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является промышленным оборудованием;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является медицинским оборудованием;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целей переработки, подработки, хранения и предпродажной подготовки сельскохозяйственной продукции.</a:t>
            </a: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459867" y="3510070"/>
          <a:ext cx="6387500" cy="4558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911772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911772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91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91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911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поручительства собственников, контролирующих более 50% долей/ акций Лизингополучателя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" name="Freeform 21"/>
          <p:cNvSpPr>
            <a:spLocks noChangeAspect="1"/>
          </p:cNvSpPr>
          <p:nvPr/>
        </p:nvSpPr>
        <p:spPr bwMode="auto">
          <a:xfrm>
            <a:off x="7420128" y="4822357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00404" y="4533152"/>
            <a:ext cx="3841110" cy="1703128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зарегистрирован и (или) осуществляет деятельность на территории моногородов или территории опережающего социально-экономического развития (ТОСЭР)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77537" y="5513733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sp>
        <p:nvSpPr>
          <p:cNvPr id="54" name="L-Shape 10"/>
          <p:cNvSpPr/>
          <p:nvPr/>
        </p:nvSpPr>
        <p:spPr>
          <a:xfrm rot="13701821">
            <a:off x="9604581" y="6410458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753229" y="6385397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018768" y="6385397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59" name="L-Shape 10"/>
          <p:cNvSpPr/>
          <p:nvPr/>
        </p:nvSpPr>
        <p:spPr>
          <a:xfrm rot="13701821">
            <a:off x="9609252" y="6914429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420128" y="6801536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0018768" y="6900712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67" name="L-Shape 10"/>
          <p:cNvSpPr/>
          <p:nvPr/>
        </p:nvSpPr>
        <p:spPr>
          <a:xfrm rot="13701821">
            <a:off x="9609252" y="7444334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7677381" y="7430502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0018767" y="7430617"/>
            <a:ext cx="16616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Более 12 месяцев</a:t>
            </a:r>
          </a:p>
        </p:txBody>
      </p:sp>
      <p:grpSp>
        <p:nvGrpSpPr>
          <p:cNvPr id="77" name="Группа 76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96" name="Прямоугольник 195"/>
          <p:cNvSpPr/>
          <p:nvPr/>
        </p:nvSpPr>
        <p:spPr>
          <a:xfrm>
            <a:off x="344601" y="8084487"/>
            <a:ext cx="11805920" cy="45027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sp>
        <p:nvSpPr>
          <p:cNvPr id="199" name="Freeform 68"/>
          <p:cNvSpPr>
            <a:spLocks noChangeAspect="1" noEditPoints="1"/>
          </p:cNvSpPr>
          <p:nvPr/>
        </p:nvSpPr>
        <p:spPr bwMode="auto">
          <a:xfrm>
            <a:off x="3004663" y="2338200"/>
            <a:ext cx="473763" cy="745185"/>
          </a:xfrm>
          <a:custGeom>
            <a:avLst/>
            <a:gdLst/>
            <a:ahLst/>
            <a:cxnLst>
              <a:cxn ang="0">
                <a:pos x="396" y="294"/>
              </a:cxn>
              <a:cxn ang="0">
                <a:pos x="411" y="265"/>
              </a:cxn>
              <a:cxn ang="0">
                <a:pos x="281" y="22"/>
              </a:cxn>
              <a:cxn ang="0">
                <a:pos x="295" y="0"/>
              </a:cxn>
              <a:cxn ang="0">
                <a:pos x="14" y="22"/>
              </a:cxn>
              <a:cxn ang="0">
                <a:pos x="29" y="545"/>
              </a:cxn>
              <a:cxn ang="0">
                <a:pos x="0" y="588"/>
              </a:cxn>
              <a:cxn ang="0">
                <a:pos x="425" y="545"/>
              </a:cxn>
              <a:cxn ang="0">
                <a:pos x="137" y="523"/>
              </a:cxn>
              <a:cxn ang="0">
                <a:pos x="79" y="445"/>
              </a:cxn>
              <a:cxn ang="0">
                <a:pos x="137" y="523"/>
              </a:cxn>
              <a:cxn ang="0">
                <a:pos x="79" y="394"/>
              </a:cxn>
              <a:cxn ang="0">
                <a:pos x="137" y="323"/>
              </a:cxn>
              <a:cxn ang="0">
                <a:pos x="137" y="272"/>
              </a:cxn>
              <a:cxn ang="0">
                <a:pos x="79" y="194"/>
              </a:cxn>
              <a:cxn ang="0">
                <a:pos x="137" y="272"/>
              </a:cxn>
              <a:cxn ang="0">
                <a:pos x="79" y="143"/>
              </a:cxn>
              <a:cxn ang="0">
                <a:pos x="137" y="72"/>
              </a:cxn>
              <a:cxn ang="0">
                <a:pos x="231" y="545"/>
              </a:cxn>
              <a:cxn ang="0">
                <a:pos x="173" y="445"/>
              </a:cxn>
              <a:cxn ang="0">
                <a:pos x="231" y="545"/>
              </a:cxn>
              <a:cxn ang="0">
                <a:pos x="173" y="394"/>
              </a:cxn>
              <a:cxn ang="0">
                <a:pos x="231" y="323"/>
              </a:cxn>
              <a:cxn ang="0">
                <a:pos x="231" y="272"/>
              </a:cxn>
              <a:cxn ang="0">
                <a:pos x="173" y="194"/>
              </a:cxn>
              <a:cxn ang="0">
                <a:pos x="231" y="272"/>
              </a:cxn>
              <a:cxn ang="0">
                <a:pos x="173" y="143"/>
              </a:cxn>
              <a:cxn ang="0">
                <a:pos x="231" y="72"/>
              </a:cxn>
              <a:cxn ang="0">
                <a:pos x="360" y="523"/>
              </a:cxn>
              <a:cxn ang="0">
                <a:pos x="310" y="445"/>
              </a:cxn>
              <a:cxn ang="0">
                <a:pos x="360" y="523"/>
              </a:cxn>
              <a:cxn ang="0">
                <a:pos x="310" y="394"/>
              </a:cxn>
              <a:cxn ang="0">
                <a:pos x="360" y="323"/>
              </a:cxn>
            </a:cxnLst>
            <a:rect l="0" t="0" r="r" b="b"/>
            <a:pathLst>
              <a:path w="425" h="588">
                <a:moveTo>
                  <a:pt x="396" y="545"/>
                </a:moveTo>
                <a:lnTo>
                  <a:pt x="396" y="294"/>
                </a:lnTo>
                <a:lnTo>
                  <a:pt x="411" y="294"/>
                </a:lnTo>
                <a:lnTo>
                  <a:pt x="411" y="265"/>
                </a:lnTo>
                <a:lnTo>
                  <a:pt x="281" y="265"/>
                </a:lnTo>
                <a:lnTo>
                  <a:pt x="281" y="22"/>
                </a:lnTo>
                <a:lnTo>
                  <a:pt x="295" y="22"/>
                </a:lnTo>
                <a:lnTo>
                  <a:pt x="295" y="0"/>
                </a:lnTo>
                <a:lnTo>
                  <a:pt x="14" y="0"/>
                </a:lnTo>
                <a:lnTo>
                  <a:pt x="14" y="22"/>
                </a:lnTo>
                <a:lnTo>
                  <a:pt x="29" y="22"/>
                </a:lnTo>
                <a:lnTo>
                  <a:pt x="29" y="545"/>
                </a:lnTo>
                <a:lnTo>
                  <a:pt x="0" y="545"/>
                </a:lnTo>
                <a:lnTo>
                  <a:pt x="0" y="588"/>
                </a:lnTo>
                <a:lnTo>
                  <a:pt x="425" y="588"/>
                </a:lnTo>
                <a:lnTo>
                  <a:pt x="425" y="545"/>
                </a:lnTo>
                <a:lnTo>
                  <a:pt x="396" y="545"/>
                </a:lnTo>
                <a:close/>
                <a:moveTo>
                  <a:pt x="137" y="523"/>
                </a:moveTo>
                <a:lnTo>
                  <a:pt x="79" y="523"/>
                </a:lnTo>
                <a:lnTo>
                  <a:pt x="79" y="445"/>
                </a:lnTo>
                <a:lnTo>
                  <a:pt x="137" y="445"/>
                </a:lnTo>
                <a:lnTo>
                  <a:pt x="137" y="523"/>
                </a:lnTo>
                <a:close/>
                <a:moveTo>
                  <a:pt x="137" y="394"/>
                </a:moveTo>
                <a:lnTo>
                  <a:pt x="79" y="394"/>
                </a:lnTo>
                <a:lnTo>
                  <a:pt x="79" y="323"/>
                </a:lnTo>
                <a:lnTo>
                  <a:pt x="137" y="323"/>
                </a:lnTo>
                <a:lnTo>
                  <a:pt x="137" y="394"/>
                </a:lnTo>
                <a:close/>
                <a:moveTo>
                  <a:pt x="137" y="272"/>
                </a:moveTo>
                <a:lnTo>
                  <a:pt x="79" y="272"/>
                </a:lnTo>
                <a:lnTo>
                  <a:pt x="79" y="194"/>
                </a:lnTo>
                <a:lnTo>
                  <a:pt x="137" y="194"/>
                </a:lnTo>
                <a:lnTo>
                  <a:pt x="137" y="272"/>
                </a:lnTo>
                <a:close/>
                <a:moveTo>
                  <a:pt x="137" y="143"/>
                </a:moveTo>
                <a:lnTo>
                  <a:pt x="79" y="143"/>
                </a:lnTo>
                <a:lnTo>
                  <a:pt x="79" y="72"/>
                </a:lnTo>
                <a:lnTo>
                  <a:pt x="137" y="72"/>
                </a:lnTo>
                <a:lnTo>
                  <a:pt x="137" y="143"/>
                </a:lnTo>
                <a:close/>
                <a:moveTo>
                  <a:pt x="231" y="545"/>
                </a:moveTo>
                <a:lnTo>
                  <a:pt x="173" y="545"/>
                </a:lnTo>
                <a:lnTo>
                  <a:pt x="173" y="445"/>
                </a:lnTo>
                <a:lnTo>
                  <a:pt x="231" y="445"/>
                </a:lnTo>
                <a:lnTo>
                  <a:pt x="231" y="545"/>
                </a:lnTo>
                <a:close/>
                <a:moveTo>
                  <a:pt x="231" y="394"/>
                </a:moveTo>
                <a:lnTo>
                  <a:pt x="173" y="394"/>
                </a:lnTo>
                <a:lnTo>
                  <a:pt x="173" y="323"/>
                </a:lnTo>
                <a:lnTo>
                  <a:pt x="231" y="323"/>
                </a:lnTo>
                <a:lnTo>
                  <a:pt x="231" y="394"/>
                </a:lnTo>
                <a:close/>
                <a:moveTo>
                  <a:pt x="231" y="272"/>
                </a:moveTo>
                <a:lnTo>
                  <a:pt x="173" y="272"/>
                </a:lnTo>
                <a:lnTo>
                  <a:pt x="173" y="194"/>
                </a:lnTo>
                <a:lnTo>
                  <a:pt x="231" y="194"/>
                </a:lnTo>
                <a:lnTo>
                  <a:pt x="231" y="272"/>
                </a:lnTo>
                <a:close/>
                <a:moveTo>
                  <a:pt x="231" y="143"/>
                </a:moveTo>
                <a:lnTo>
                  <a:pt x="173" y="143"/>
                </a:lnTo>
                <a:lnTo>
                  <a:pt x="173" y="72"/>
                </a:lnTo>
                <a:lnTo>
                  <a:pt x="231" y="72"/>
                </a:lnTo>
                <a:lnTo>
                  <a:pt x="231" y="143"/>
                </a:lnTo>
                <a:close/>
                <a:moveTo>
                  <a:pt x="360" y="523"/>
                </a:moveTo>
                <a:lnTo>
                  <a:pt x="310" y="523"/>
                </a:lnTo>
                <a:lnTo>
                  <a:pt x="310" y="445"/>
                </a:lnTo>
                <a:lnTo>
                  <a:pt x="360" y="445"/>
                </a:lnTo>
                <a:lnTo>
                  <a:pt x="360" y="523"/>
                </a:lnTo>
                <a:close/>
                <a:moveTo>
                  <a:pt x="360" y="394"/>
                </a:moveTo>
                <a:lnTo>
                  <a:pt x="310" y="394"/>
                </a:lnTo>
                <a:lnTo>
                  <a:pt x="310" y="323"/>
                </a:lnTo>
                <a:lnTo>
                  <a:pt x="360" y="323"/>
                </a:lnTo>
                <a:lnTo>
                  <a:pt x="360" y="394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0" name="Freeform 72"/>
          <p:cNvSpPr>
            <a:spLocks noChangeAspect="1" noEditPoints="1"/>
          </p:cNvSpPr>
          <p:nvPr/>
        </p:nvSpPr>
        <p:spPr bwMode="auto">
          <a:xfrm>
            <a:off x="3658099" y="2210916"/>
            <a:ext cx="330405" cy="888380"/>
          </a:xfrm>
          <a:custGeom>
            <a:avLst/>
            <a:gdLst/>
            <a:ahLst/>
            <a:cxnLst>
              <a:cxn ang="0">
                <a:pos x="283" y="50"/>
              </a:cxn>
              <a:cxn ang="0">
                <a:pos x="196" y="0"/>
              </a:cxn>
              <a:cxn ang="0">
                <a:pos x="22" y="21"/>
              </a:cxn>
              <a:cxn ang="0">
                <a:pos x="29" y="694"/>
              </a:cxn>
              <a:cxn ang="0">
                <a:pos x="305" y="744"/>
              </a:cxn>
              <a:cxn ang="0">
                <a:pos x="109" y="694"/>
              </a:cxn>
              <a:cxn ang="0">
                <a:pos x="109" y="651"/>
              </a:cxn>
              <a:cxn ang="0">
                <a:pos x="65" y="622"/>
              </a:cxn>
              <a:cxn ang="0">
                <a:pos x="109" y="622"/>
              </a:cxn>
              <a:cxn ang="0">
                <a:pos x="65" y="508"/>
              </a:cxn>
              <a:cxn ang="0">
                <a:pos x="109" y="479"/>
              </a:cxn>
              <a:cxn ang="0">
                <a:pos x="109" y="436"/>
              </a:cxn>
              <a:cxn ang="0">
                <a:pos x="65" y="408"/>
              </a:cxn>
              <a:cxn ang="0">
                <a:pos x="109" y="408"/>
              </a:cxn>
              <a:cxn ang="0">
                <a:pos x="65" y="286"/>
              </a:cxn>
              <a:cxn ang="0">
                <a:pos x="109" y="265"/>
              </a:cxn>
              <a:cxn ang="0">
                <a:pos x="109" y="215"/>
              </a:cxn>
              <a:cxn ang="0">
                <a:pos x="65" y="193"/>
              </a:cxn>
              <a:cxn ang="0">
                <a:pos x="109" y="193"/>
              </a:cxn>
              <a:cxn ang="0">
                <a:pos x="65" y="71"/>
              </a:cxn>
              <a:cxn ang="0">
                <a:pos x="174" y="694"/>
              </a:cxn>
              <a:cxn ang="0">
                <a:pos x="174" y="651"/>
              </a:cxn>
              <a:cxn ang="0">
                <a:pos x="131" y="622"/>
              </a:cxn>
              <a:cxn ang="0">
                <a:pos x="174" y="622"/>
              </a:cxn>
              <a:cxn ang="0">
                <a:pos x="131" y="508"/>
              </a:cxn>
              <a:cxn ang="0">
                <a:pos x="174" y="479"/>
              </a:cxn>
              <a:cxn ang="0">
                <a:pos x="174" y="436"/>
              </a:cxn>
              <a:cxn ang="0">
                <a:pos x="131" y="408"/>
              </a:cxn>
              <a:cxn ang="0">
                <a:pos x="174" y="408"/>
              </a:cxn>
              <a:cxn ang="0">
                <a:pos x="131" y="286"/>
              </a:cxn>
              <a:cxn ang="0">
                <a:pos x="174" y="265"/>
              </a:cxn>
              <a:cxn ang="0">
                <a:pos x="174" y="215"/>
              </a:cxn>
              <a:cxn ang="0">
                <a:pos x="131" y="193"/>
              </a:cxn>
              <a:cxn ang="0">
                <a:pos x="174" y="193"/>
              </a:cxn>
              <a:cxn ang="0">
                <a:pos x="131" y="71"/>
              </a:cxn>
              <a:cxn ang="0">
                <a:pos x="240" y="694"/>
              </a:cxn>
              <a:cxn ang="0">
                <a:pos x="240" y="651"/>
              </a:cxn>
              <a:cxn ang="0">
                <a:pos x="196" y="622"/>
              </a:cxn>
              <a:cxn ang="0">
                <a:pos x="240" y="622"/>
              </a:cxn>
              <a:cxn ang="0">
                <a:pos x="196" y="508"/>
              </a:cxn>
              <a:cxn ang="0">
                <a:pos x="240" y="479"/>
              </a:cxn>
              <a:cxn ang="0">
                <a:pos x="240" y="436"/>
              </a:cxn>
              <a:cxn ang="0">
                <a:pos x="196" y="408"/>
              </a:cxn>
              <a:cxn ang="0">
                <a:pos x="240" y="408"/>
              </a:cxn>
              <a:cxn ang="0">
                <a:pos x="196" y="286"/>
              </a:cxn>
              <a:cxn ang="0">
                <a:pos x="240" y="265"/>
              </a:cxn>
              <a:cxn ang="0">
                <a:pos x="240" y="215"/>
              </a:cxn>
              <a:cxn ang="0">
                <a:pos x="196" y="193"/>
              </a:cxn>
              <a:cxn ang="0">
                <a:pos x="240" y="193"/>
              </a:cxn>
              <a:cxn ang="0">
                <a:pos x="196" y="71"/>
              </a:cxn>
            </a:cxnLst>
            <a:rect l="0" t="0" r="r" b="b"/>
            <a:pathLst>
              <a:path w="305" h="744">
                <a:moveTo>
                  <a:pt x="276" y="694"/>
                </a:moveTo>
                <a:lnTo>
                  <a:pt x="276" y="50"/>
                </a:lnTo>
                <a:lnTo>
                  <a:pt x="283" y="50"/>
                </a:lnTo>
                <a:lnTo>
                  <a:pt x="283" y="21"/>
                </a:lnTo>
                <a:lnTo>
                  <a:pt x="196" y="21"/>
                </a:lnTo>
                <a:lnTo>
                  <a:pt x="196" y="0"/>
                </a:lnTo>
                <a:lnTo>
                  <a:pt x="58" y="0"/>
                </a:lnTo>
                <a:lnTo>
                  <a:pt x="58" y="21"/>
                </a:lnTo>
                <a:lnTo>
                  <a:pt x="22" y="21"/>
                </a:lnTo>
                <a:lnTo>
                  <a:pt x="22" y="50"/>
                </a:lnTo>
                <a:lnTo>
                  <a:pt x="29" y="50"/>
                </a:lnTo>
                <a:lnTo>
                  <a:pt x="29" y="694"/>
                </a:lnTo>
                <a:lnTo>
                  <a:pt x="0" y="694"/>
                </a:lnTo>
                <a:lnTo>
                  <a:pt x="0" y="744"/>
                </a:lnTo>
                <a:lnTo>
                  <a:pt x="305" y="744"/>
                </a:lnTo>
                <a:lnTo>
                  <a:pt x="305" y="694"/>
                </a:lnTo>
                <a:lnTo>
                  <a:pt x="276" y="694"/>
                </a:lnTo>
                <a:close/>
                <a:moveTo>
                  <a:pt x="109" y="694"/>
                </a:moveTo>
                <a:lnTo>
                  <a:pt x="65" y="694"/>
                </a:lnTo>
                <a:lnTo>
                  <a:pt x="65" y="651"/>
                </a:lnTo>
                <a:lnTo>
                  <a:pt x="109" y="651"/>
                </a:lnTo>
                <a:lnTo>
                  <a:pt x="109" y="694"/>
                </a:lnTo>
                <a:close/>
                <a:moveTo>
                  <a:pt x="109" y="622"/>
                </a:moveTo>
                <a:lnTo>
                  <a:pt x="65" y="622"/>
                </a:lnTo>
                <a:lnTo>
                  <a:pt x="65" y="579"/>
                </a:lnTo>
                <a:lnTo>
                  <a:pt x="109" y="579"/>
                </a:lnTo>
                <a:lnTo>
                  <a:pt x="109" y="622"/>
                </a:lnTo>
                <a:close/>
                <a:moveTo>
                  <a:pt x="109" y="551"/>
                </a:moveTo>
                <a:lnTo>
                  <a:pt x="65" y="551"/>
                </a:lnTo>
                <a:lnTo>
                  <a:pt x="65" y="508"/>
                </a:lnTo>
                <a:lnTo>
                  <a:pt x="109" y="508"/>
                </a:lnTo>
                <a:lnTo>
                  <a:pt x="109" y="551"/>
                </a:lnTo>
                <a:close/>
                <a:moveTo>
                  <a:pt x="109" y="479"/>
                </a:moveTo>
                <a:lnTo>
                  <a:pt x="65" y="479"/>
                </a:lnTo>
                <a:lnTo>
                  <a:pt x="65" y="436"/>
                </a:lnTo>
                <a:lnTo>
                  <a:pt x="109" y="436"/>
                </a:lnTo>
                <a:lnTo>
                  <a:pt x="109" y="479"/>
                </a:lnTo>
                <a:close/>
                <a:moveTo>
                  <a:pt x="109" y="408"/>
                </a:moveTo>
                <a:lnTo>
                  <a:pt x="65" y="408"/>
                </a:lnTo>
                <a:lnTo>
                  <a:pt x="65" y="358"/>
                </a:lnTo>
                <a:lnTo>
                  <a:pt x="109" y="358"/>
                </a:lnTo>
                <a:lnTo>
                  <a:pt x="109" y="408"/>
                </a:lnTo>
                <a:close/>
                <a:moveTo>
                  <a:pt x="109" y="336"/>
                </a:moveTo>
                <a:lnTo>
                  <a:pt x="65" y="336"/>
                </a:lnTo>
                <a:lnTo>
                  <a:pt x="65" y="286"/>
                </a:lnTo>
                <a:lnTo>
                  <a:pt x="109" y="286"/>
                </a:lnTo>
                <a:lnTo>
                  <a:pt x="109" y="336"/>
                </a:lnTo>
                <a:close/>
                <a:moveTo>
                  <a:pt x="109" y="265"/>
                </a:moveTo>
                <a:lnTo>
                  <a:pt x="65" y="265"/>
                </a:lnTo>
                <a:lnTo>
                  <a:pt x="65" y="215"/>
                </a:lnTo>
                <a:lnTo>
                  <a:pt x="109" y="215"/>
                </a:lnTo>
                <a:lnTo>
                  <a:pt x="109" y="265"/>
                </a:lnTo>
                <a:close/>
                <a:moveTo>
                  <a:pt x="109" y="193"/>
                </a:moveTo>
                <a:lnTo>
                  <a:pt x="65" y="193"/>
                </a:lnTo>
                <a:lnTo>
                  <a:pt x="65" y="143"/>
                </a:lnTo>
                <a:lnTo>
                  <a:pt x="109" y="143"/>
                </a:lnTo>
                <a:lnTo>
                  <a:pt x="109" y="193"/>
                </a:lnTo>
                <a:close/>
                <a:moveTo>
                  <a:pt x="109" y="122"/>
                </a:moveTo>
                <a:lnTo>
                  <a:pt x="65" y="122"/>
                </a:lnTo>
                <a:lnTo>
                  <a:pt x="65" y="71"/>
                </a:lnTo>
                <a:lnTo>
                  <a:pt x="109" y="71"/>
                </a:lnTo>
                <a:lnTo>
                  <a:pt x="109" y="122"/>
                </a:lnTo>
                <a:close/>
                <a:moveTo>
                  <a:pt x="174" y="694"/>
                </a:moveTo>
                <a:lnTo>
                  <a:pt x="131" y="694"/>
                </a:lnTo>
                <a:lnTo>
                  <a:pt x="131" y="651"/>
                </a:lnTo>
                <a:lnTo>
                  <a:pt x="174" y="651"/>
                </a:lnTo>
                <a:lnTo>
                  <a:pt x="174" y="694"/>
                </a:lnTo>
                <a:close/>
                <a:moveTo>
                  <a:pt x="174" y="622"/>
                </a:moveTo>
                <a:lnTo>
                  <a:pt x="131" y="622"/>
                </a:lnTo>
                <a:lnTo>
                  <a:pt x="131" y="579"/>
                </a:lnTo>
                <a:lnTo>
                  <a:pt x="174" y="579"/>
                </a:lnTo>
                <a:lnTo>
                  <a:pt x="174" y="622"/>
                </a:lnTo>
                <a:close/>
                <a:moveTo>
                  <a:pt x="174" y="551"/>
                </a:moveTo>
                <a:lnTo>
                  <a:pt x="131" y="551"/>
                </a:lnTo>
                <a:lnTo>
                  <a:pt x="131" y="508"/>
                </a:lnTo>
                <a:lnTo>
                  <a:pt x="174" y="508"/>
                </a:lnTo>
                <a:lnTo>
                  <a:pt x="174" y="551"/>
                </a:lnTo>
                <a:close/>
                <a:moveTo>
                  <a:pt x="174" y="479"/>
                </a:moveTo>
                <a:lnTo>
                  <a:pt x="131" y="479"/>
                </a:lnTo>
                <a:lnTo>
                  <a:pt x="131" y="436"/>
                </a:lnTo>
                <a:lnTo>
                  <a:pt x="174" y="436"/>
                </a:lnTo>
                <a:lnTo>
                  <a:pt x="174" y="479"/>
                </a:lnTo>
                <a:close/>
                <a:moveTo>
                  <a:pt x="174" y="408"/>
                </a:moveTo>
                <a:lnTo>
                  <a:pt x="131" y="408"/>
                </a:lnTo>
                <a:lnTo>
                  <a:pt x="131" y="358"/>
                </a:lnTo>
                <a:lnTo>
                  <a:pt x="174" y="358"/>
                </a:lnTo>
                <a:lnTo>
                  <a:pt x="174" y="408"/>
                </a:lnTo>
                <a:close/>
                <a:moveTo>
                  <a:pt x="174" y="336"/>
                </a:moveTo>
                <a:lnTo>
                  <a:pt x="131" y="336"/>
                </a:lnTo>
                <a:lnTo>
                  <a:pt x="131" y="286"/>
                </a:lnTo>
                <a:lnTo>
                  <a:pt x="174" y="286"/>
                </a:lnTo>
                <a:lnTo>
                  <a:pt x="174" y="336"/>
                </a:lnTo>
                <a:close/>
                <a:moveTo>
                  <a:pt x="174" y="265"/>
                </a:moveTo>
                <a:lnTo>
                  <a:pt x="131" y="265"/>
                </a:lnTo>
                <a:lnTo>
                  <a:pt x="131" y="215"/>
                </a:lnTo>
                <a:lnTo>
                  <a:pt x="174" y="215"/>
                </a:lnTo>
                <a:lnTo>
                  <a:pt x="174" y="265"/>
                </a:lnTo>
                <a:close/>
                <a:moveTo>
                  <a:pt x="174" y="193"/>
                </a:moveTo>
                <a:lnTo>
                  <a:pt x="131" y="193"/>
                </a:lnTo>
                <a:lnTo>
                  <a:pt x="131" y="143"/>
                </a:lnTo>
                <a:lnTo>
                  <a:pt x="174" y="143"/>
                </a:lnTo>
                <a:lnTo>
                  <a:pt x="174" y="193"/>
                </a:lnTo>
                <a:close/>
                <a:moveTo>
                  <a:pt x="174" y="122"/>
                </a:moveTo>
                <a:lnTo>
                  <a:pt x="131" y="122"/>
                </a:lnTo>
                <a:lnTo>
                  <a:pt x="131" y="71"/>
                </a:lnTo>
                <a:lnTo>
                  <a:pt x="174" y="71"/>
                </a:lnTo>
                <a:lnTo>
                  <a:pt x="174" y="122"/>
                </a:lnTo>
                <a:close/>
                <a:moveTo>
                  <a:pt x="240" y="694"/>
                </a:moveTo>
                <a:lnTo>
                  <a:pt x="196" y="694"/>
                </a:lnTo>
                <a:lnTo>
                  <a:pt x="196" y="651"/>
                </a:lnTo>
                <a:lnTo>
                  <a:pt x="240" y="651"/>
                </a:lnTo>
                <a:lnTo>
                  <a:pt x="240" y="694"/>
                </a:lnTo>
                <a:close/>
                <a:moveTo>
                  <a:pt x="240" y="622"/>
                </a:moveTo>
                <a:lnTo>
                  <a:pt x="196" y="622"/>
                </a:lnTo>
                <a:lnTo>
                  <a:pt x="196" y="579"/>
                </a:lnTo>
                <a:lnTo>
                  <a:pt x="240" y="579"/>
                </a:lnTo>
                <a:lnTo>
                  <a:pt x="240" y="622"/>
                </a:lnTo>
                <a:close/>
                <a:moveTo>
                  <a:pt x="240" y="551"/>
                </a:moveTo>
                <a:lnTo>
                  <a:pt x="196" y="551"/>
                </a:lnTo>
                <a:lnTo>
                  <a:pt x="196" y="508"/>
                </a:lnTo>
                <a:lnTo>
                  <a:pt x="240" y="508"/>
                </a:lnTo>
                <a:lnTo>
                  <a:pt x="240" y="551"/>
                </a:lnTo>
                <a:close/>
                <a:moveTo>
                  <a:pt x="240" y="479"/>
                </a:moveTo>
                <a:lnTo>
                  <a:pt x="196" y="479"/>
                </a:lnTo>
                <a:lnTo>
                  <a:pt x="196" y="436"/>
                </a:lnTo>
                <a:lnTo>
                  <a:pt x="240" y="436"/>
                </a:lnTo>
                <a:lnTo>
                  <a:pt x="240" y="479"/>
                </a:lnTo>
                <a:close/>
                <a:moveTo>
                  <a:pt x="240" y="408"/>
                </a:moveTo>
                <a:lnTo>
                  <a:pt x="196" y="408"/>
                </a:lnTo>
                <a:lnTo>
                  <a:pt x="196" y="358"/>
                </a:lnTo>
                <a:lnTo>
                  <a:pt x="240" y="358"/>
                </a:lnTo>
                <a:lnTo>
                  <a:pt x="240" y="408"/>
                </a:lnTo>
                <a:close/>
                <a:moveTo>
                  <a:pt x="240" y="336"/>
                </a:moveTo>
                <a:lnTo>
                  <a:pt x="196" y="336"/>
                </a:lnTo>
                <a:lnTo>
                  <a:pt x="196" y="286"/>
                </a:lnTo>
                <a:lnTo>
                  <a:pt x="240" y="286"/>
                </a:lnTo>
                <a:lnTo>
                  <a:pt x="240" y="336"/>
                </a:lnTo>
                <a:close/>
                <a:moveTo>
                  <a:pt x="240" y="265"/>
                </a:moveTo>
                <a:lnTo>
                  <a:pt x="196" y="265"/>
                </a:lnTo>
                <a:lnTo>
                  <a:pt x="196" y="215"/>
                </a:lnTo>
                <a:lnTo>
                  <a:pt x="240" y="215"/>
                </a:lnTo>
                <a:lnTo>
                  <a:pt x="240" y="265"/>
                </a:lnTo>
                <a:close/>
                <a:moveTo>
                  <a:pt x="240" y="193"/>
                </a:moveTo>
                <a:lnTo>
                  <a:pt x="196" y="193"/>
                </a:lnTo>
                <a:lnTo>
                  <a:pt x="196" y="143"/>
                </a:lnTo>
                <a:lnTo>
                  <a:pt x="240" y="143"/>
                </a:lnTo>
                <a:lnTo>
                  <a:pt x="240" y="193"/>
                </a:lnTo>
                <a:close/>
                <a:moveTo>
                  <a:pt x="240" y="122"/>
                </a:moveTo>
                <a:lnTo>
                  <a:pt x="196" y="122"/>
                </a:lnTo>
                <a:lnTo>
                  <a:pt x="196" y="71"/>
                </a:lnTo>
                <a:lnTo>
                  <a:pt x="240" y="71"/>
                </a:lnTo>
                <a:lnTo>
                  <a:pt x="240" y="122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cxnSp>
        <p:nvCxnSpPr>
          <p:cNvPr id="203" name="Прямая соединительная линия 202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230E933-EBC5-4E56-B32D-5D4D4DED5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4744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Ставка удорожания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51350" y="1319662"/>
            <a:ext cx="11903353" cy="1993381"/>
          </a:xfrm>
        </p:spPr>
        <p:txBody>
          <a:bodyPr>
            <a:noAutofit/>
          </a:bodyPr>
          <a:lstStyle/>
          <a:p>
            <a:r>
              <a:rPr lang="ru-RU" sz="2400" b="1" dirty="0"/>
              <a:t>ОСНОВНЫЕ УСЛОВИЯ:</a:t>
            </a:r>
          </a:p>
          <a:p>
            <a:pPr marL="457200" indent="-457200">
              <a:buAutoNum type="arabicPeriod"/>
            </a:pPr>
            <a:r>
              <a:rPr lang="ru-RU" sz="2400" dirty="0"/>
              <a:t>Стоимость Предмета лизинга </a:t>
            </a:r>
            <a:r>
              <a:rPr lang="mr-IN" sz="2400" dirty="0"/>
              <a:t>–</a:t>
            </a:r>
            <a:r>
              <a:rPr lang="en-US" sz="2400" dirty="0"/>
              <a:t> </a:t>
            </a:r>
            <a:r>
              <a:rPr lang="ru-RU" sz="2400" dirty="0"/>
              <a:t>10 000 000,00 рублей;</a:t>
            </a:r>
          </a:p>
          <a:p>
            <a:pPr marL="457200" indent="-457200">
              <a:buAutoNum type="arabicPeriod"/>
            </a:pPr>
            <a:r>
              <a:rPr lang="ru-RU" sz="2400" dirty="0"/>
              <a:t>Размер авансового платежа </a:t>
            </a:r>
            <a:r>
              <a:rPr lang="mr-IN" sz="2400" dirty="0"/>
              <a:t>–</a:t>
            </a:r>
            <a:r>
              <a:rPr lang="ru-RU" sz="2400" dirty="0"/>
              <a:t> 15</a:t>
            </a:r>
            <a:r>
              <a:rPr lang="en-US" sz="2400" dirty="0"/>
              <a:t>% (</a:t>
            </a:r>
            <a:r>
              <a:rPr lang="ru-RU" sz="2400" dirty="0"/>
              <a:t>1 500 000,00 рублей);</a:t>
            </a:r>
          </a:p>
          <a:p>
            <a:pPr marL="457200" indent="-457200">
              <a:buAutoNum type="arabicPeriod"/>
            </a:pPr>
            <a:r>
              <a:rPr lang="ru-RU" sz="2400" dirty="0"/>
              <a:t>График платежей </a:t>
            </a:r>
            <a:r>
              <a:rPr lang="mr-IN" sz="2400" dirty="0"/>
              <a:t>–</a:t>
            </a:r>
            <a:r>
              <a:rPr lang="ru-RU" sz="2400" dirty="0"/>
              <a:t> аннуитет;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1466552"/>
              </p:ext>
            </p:extLst>
          </p:nvPr>
        </p:nvGraphicFramePr>
        <p:xfrm>
          <a:off x="351350" y="3604544"/>
          <a:ext cx="11903352" cy="4351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795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139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3531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Срок лизинга</a:t>
                      </a:r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,</a:t>
                      </a:r>
                      <a:r>
                        <a:rPr lang="en-US" sz="2400" baseline="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ru-RU" sz="2400" baseline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мес.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Ставка</a:t>
                      </a:r>
                      <a:r>
                        <a:rPr lang="ru-RU" sz="2400" baseline="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 удорожания</a:t>
                      </a:r>
                      <a:r>
                        <a:rPr lang="en-US" sz="2400" baseline="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 (%</a:t>
                      </a:r>
                      <a:r>
                        <a:rPr lang="ru-RU" sz="2400" baseline="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 в год)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35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6% - отечественное оборудование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8% - иностранное</a:t>
                      </a:r>
                      <a:r>
                        <a:rPr lang="ru-RU" sz="2400" baseline="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 оборудование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,27%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4,37%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3,16%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4,23%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3,14%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1521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4,21%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3,13%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4,21%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3,14%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4,23%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3,15%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4,25%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35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3,16%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4,28%</a:t>
                      </a:r>
                      <a:endParaRPr lang="ru-RU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DDD8D92-55CA-405A-817A-2C7E72920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6790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409903" cy="698685"/>
          </a:xfrm>
        </p:spPr>
        <p:txBody>
          <a:bodyPr/>
          <a:lstStyle/>
          <a:p>
            <a:r>
              <a:rPr lang="ru-RU" sz="2400" dirty="0"/>
              <a:t>Контактная информация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792163" y="1573893"/>
            <a:ext cx="3204000" cy="2113216"/>
            <a:chOff x="357414" y="1936248"/>
            <a:chExt cx="3524400" cy="2324537"/>
          </a:xfrm>
          <a:noFill/>
        </p:grpSpPr>
        <p:sp>
          <p:nvSpPr>
            <p:cNvPr id="9" name="Прямоугольник 8"/>
            <p:cNvSpPr/>
            <p:nvPr/>
          </p:nvSpPr>
          <p:spPr>
            <a:xfrm>
              <a:off x="357414" y="1936248"/>
              <a:ext cx="3524400" cy="2324537"/>
            </a:xfrm>
            <a:prstGeom prst="rect">
              <a:avLst/>
            </a:pr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41898" y="2051306"/>
              <a:ext cx="3439915" cy="6432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1F4E79"/>
                  </a:solidFill>
                </a:rPr>
                <a:t>Бравина </a:t>
              </a:r>
            </a:p>
            <a:p>
              <a:r>
                <a:rPr lang="ru-RU" sz="1600" b="1" dirty="0">
                  <a:solidFill>
                    <a:srgbClr val="1F4E79"/>
                  </a:solidFill>
                </a:rPr>
                <a:t>Татьяна Анатольевна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26002" y="3635773"/>
              <a:ext cx="3455811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</a:rPr>
                <a:t>info@rlcykt.ru</a:t>
              </a:r>
              <a:r>
                <a:rPr lang="ru-RU" sz="1400" dirty="0">
                  <a:solidFill>
                    <a:srgbClr val="0070C0"/>
                  </a:solidFill>
                </a:rPr>
                <a:t> </a:t>
              </a:r>
              <a:br>
                <a:rPr lang="ru-RU" sz="1400" dirty="0">
                  <a:solidFill>
                    <a:srgbClr val="0070C0"/>
                  </a:solidFill>
                </a:rPr>
              </a:br>
              <a:r>
                <a:rPr lang="ru-RU" sz="1400" dirty="0"/>
                <a:t>Тел.: +7 (411) 250-84-95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6001" y="2636081"/>
              <a:ext cx="3455812" cy="7109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ru-RU" sz="1200" dirty="0"/>
            </a:p>
            <a:p>
              <a:r>
                <a:rPr lang="ru-RU" sz="1200" dirty="0"/>
                <a:t>Генеральный директор </a:t>
              </a:r>
              <a:br>
                <a:rPr lang="ru-RU" sz="1200" dirty="0"/>
              </a:br>
              <a:r>
                <a:rPr lang="ru-RU" sz="1200" dirty="0"/>
                <a:t>АО «РЛК Республики Саха (Якутия)»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712522" y="1568995"/>
            <a:ext cx="3204000" cy="2113216"/>
            <a:chOff x="357414" y="1936248"/>
            <a:chExt cx="3524400" cy="2324537"/>
          </a:xfrm>
          <a:noFill/>
        </p:grpSpPr>
        <p:sp>
          <p:nvSpPr>
            <p:cNvPr id="14" name="Прямоугольник 13"/>
            <p:cNvSpPr/>
            <p:nvPr/>
          </p:nvSpPr>
          <p:spPr>
            <a:xfrm>
              <a:off x="357414" y="1936248"/>
              <a:ext cx="3524400" cy="2324537"/>
            </a:xfrm>
            <a:prstGeom prst="rect">
              <a:avLst/>
            </a:pr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1898" y="2051306"/>
              <a:ext cx="3439915" cy="6432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1F4E79"/>
                  </a:solidFill>
                </a:rPr>
                <a:t>Юшин </a:t>
              </a:r>
            </a:p>
            <a:p>
              <a:r>
                <a:rPr lang="ru-RU" sz="1600" b="1" dirty="0">
                  <a:solidFill>
                    <a:srgbClr val="1F4E79"/>
                  </a:solidFill>
                </a:rPr>
                <a:t>Сергей Юрьевич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6002" y="3635773"/>
              <a:ext cx="3455811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70C0"/>
                  </a:solidFill>
                </a:rPr>
                <a:t>sales@rlcykt.ru</a:t>
              </a:r>
              <a:r>
                <a:rPr lang="ru-RU" sz="1400" dirty="0">
                  <a:solidFill>
                    <a:srgbClr val="0070C0"/>
                  </a:solidFill>
                </a:rPr>
                <a:t> </a:t>
              </a:r>
              <a:br>
                <a:rPr lang="ru-RU" sz="1400" dirty="0">
                  <a:solidFill>
                    <a:srgbClr val="0070C0"/>
                  </a:solidFill>
                </a:rPr>
              </a:br>
              <a:r>
                <a:rPr lang="ru-RU" sz="1400" dirty="0"/>
                <a:t>Тел.: +7 (411) 250-84-98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6001" y="2636081"/>
              <a:ext cx="3455812" cy="9140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ru-RU" sz="1200" dirty="0"/>
            </a:p>
            <a:p>
              <a:r>
                <a:rPr lang="ru-RU" sz="1200" dirty="0"/>
                <a:t>Заместитель директора</a:t>
              </a:r>
            </a:p>
            <a:p>
              <a:r>
                <a:rPr lang="ru-RU" sz="1200" dirty="0"/>
                <a:t>Департамента продаж</a:t>
              </a:r>
              <a:br>
                <a:rPr lang="ru-RU" sz="1200" dirty="0"/>
              </a:br>
              <a:r>
                <a:rPr lang="ru-RU" sz="1200" dirty="0"/>
                <a:t>АО «РЛК Республики Саха (Якутия)»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8632881" y="1573893"/>
            <a:ext cx="3204000" cy="2113216"/>
            <a:chOff x="357414" y="1936248"/>
            <a:chExt cx="3524400" cy="2324537"/>
          </a:xfrm>
          <a:noFill/>
        </p:grpSpPr>
        <p:sp>
          <p:nvSpPr>
            <p:cNvPr id="19" name="Прямоугольник 18"/>
            <p:cNvSpPr/>
            <p:nvPr/>
          </p:nvSpPr>
          <p:spPr>
            <a:xfrm>
              <a:off x="357414" y="1936248"/>
              <a:ext cx="3524400" cy="2324537"/>
            </a:xfrm>
            <a:prstGeom prst="rect">
              <a:avLst/>
            </a:pr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1898" y="2051306"/>
              <a:ext cx="3439915" cy="6432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1F4E79"/>
                  </a:solidFill>
                </a:rPr>
                <a:t>Иванов</a:t>
              </a:r>
            </a:p>
            <a:p>
              <a:r>
                <a:rPr lang="ru-RU" sz="1600" b="1" dirty="0">
                  <a:solidFill>
                    <a:srgbClr val="1F4E79"/>
                  </a:solidFill>
                </a:rPr>
                <a:t>Александр Александрович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6002" y="3635773"/>
              <a:ext cx="3455811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70C0"/>
                  </a:solidFill>
                </a:rPr>
                <a:t>sales@rlcykt.ru</a:t>
              </a:r>
              <a:r>
                <a:rPr lang="ru-RU" sz="1400" dirty="0">
                  <a:solidFill>
                    <a:srgbClr val="0070C0"/>
                  </a:solidFill>
                </a:rPr>
                <a:t> </a:t>
              </a:r>
              <a:br>
                <a:rPr lang="ru-RU" sz="1400" dirty="0">
                  <a:solidFill>
                    <a:srgbClr val="0070C0"/>
                  </a:solidFill>
                </a:rPr>
              </a:br>
              <a:r>
                <a:rPr lang="ru-RU" sz="1400" dirty="0"/>
                <a:t>Тел.: +7 (411) 250-84-9</a:t>
              </a:r>
              <a:r>
                <a:rPr lang="en-US" sz="1400" dirty="0"/>
                <a:t>9</a:t>
              </a:r>
              <a:r>
                <a:rPr lang="ru-RU" sz="1400" dirty="0"/>
                <a:t>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26001" y="2636081"/>
              <a:ext cx="3455812" cy="9140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ru-RU" sz="1200" dirty="0"/>
            </a:p>
            <a:p>
              <a:r>
                <a:rPr lang="ru-RU" sz="1200" dirty="0"/>
                <a:t>Клиентский менеджер</a:t>
              </a:r>
            </a:p>
            <a:p>
              <a:r>
                <a:rPr lang="ru-RU" sz="1200" dirty="0"/>
                <a:t>Департамента продаж</a:t>
              </a:r>
              <a:br>
                <a:rPr lang="ru-RU" sz="1200" dirty="0"/>
              </a:br>
              <a:r>
                <a:rPr lang="ru-RU" sz="1200" dirty="0"/>
                <a:t>АО «РЛК Республики Саха (Якутия)»</a:t>
              </a:r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A4F29555-122B-4250-89A1-333F380E6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179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409903" cy="698685"/>
          </a:xfrm>
        </p:spPr>
        <p:txBody>
          <a:bodyPr/>
          <a:lstStyle/>
          <a:p>
            <a:r>
              <a:rPr lang="ru-RU" sz="2400" b="1" dirty="0">
                <a:latin typeface="Arial Narrow" charset="0"/>
                <a:ea typeface="Arial Narrow" charset="0"/>
                <a:cs typeface="Arial Narrow" charset="0"/>
              </a:rPr>
              <a:t>Программа льготного лизинга </a:t>
            </a:r>
            <a:br>
              <a:rPr lang="ru-RU" sz="2400" b="1" dirty="0">
                <a:latin typeface="Arial Narrow" charset="0"/>
                <a:ea typeface="Arial Narrow" charset="0"/>
                <a:cs typeface="Arial Narrow" charset="0"/>
              </a:rPr>
            </a:br>
            <a:r>
              <a:rPr lang="ru-RU" sz="2400" b="1" dirty="0">
                <a:latin typeface="Arial Narrow" charset="0"/>
                <a:ea typeface="Arial Narrow" charset="0"/>
                <a:cs typeface="Arial Narrow" charset="0"/>
              </a:rPr>
              <a:t>оборудования для субъектов ИМП*</a:t>
            </a:r>
            <a:br>
              <a:rPr lang="ru-RU" sz="2400" b="1" dirty="0">
                <a:latin typeface="Arial Narrow" charset="0"/>
                <a:ea typeface="Arial Narrow" charset="0"/>
                <a:cs typeface="Arial Narrow" charset="0"/>
              </a:rPr>
            </a:br>
            <a:r>
              <a:rPr lang="ru-RU" sz="2400" dirty="0">
                <a:latin typeface="Arial Narrow" charset="0"/>
                <a:ea typeface="Arial Narrow" charset="0"/>
                <a:cs typeface="Arial Narrow" charset="0"/>
              </a:rPr>
              <a:t>Общая информация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3458" y="2410477"/>
            <a:ext cx="2236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сети дочерних </a:t>
            </a:r>
            <a:r>
              <a:rPr kumimoji="0" lang="ru-RU" sz="1400" b="1" i="0" u="none" strike="noStrike" kern="1200" cap="none" spc="0" normalizeH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лизинговых компаний Корпорации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L-Shape 10"/>
          <p:cNvSpPr/>
          <p:nvPr/>
        </p:nvSpPr>
        <p:spPr>
          <a:xfrm rot="13701821">
            <a:off x="2243709" y="1876886"/>
            <a:ext cx="442118" cy="44211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19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7031" y="6112743"/>
            <a:ext cx="21528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1F4E79"/>
                </a:solidFill>
              </a:rPr>
              <a:t>Преимущества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1F4E79"/>
                </a:solidFill>
              </a:rPr>
              <a:t>программы льготного лизинга</a:t>
            </a:r>
          </a:p>
        </p:txBody>
      </p:sp>
      <p:sp>
        <p:nvSpPr>
          <p:cNvPr id="36" name="L-Shape 10"/>
          <p:cNvSpPr/>
          <p:nvPr/>
        </p:nvSpPr>
        <p:spPr>
          <a:xfrm rot="13701821">
            <a:off x="2243709" y="5446946"/>
            <a:ext cx="442118" cy="44211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19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7" name="Group 1462"/>
          <p:cNvGrpSpPr/>
          <p:nvPr/>
        </p:nvGrpSpPr>
        <p:grpSpPr>
          <a:xfrm>
            <a:off x="1104976" y="5260762"/>
            <a:ext cx="576347" cy="759618"/>
            <a:chOff x="2489201" y="17492663"/>
            <a:chExt cx="379413" cy="500063"/>
          </a:xfrm>
          <a:solidFill>
            <a:srgbClr val="1F4E79"/>
          </a:solidFill>
        </p:grpSpPr>
        <p:sp>
          <p:nvSpPr>
            <p:cNvPr id="38" name="Freeform 584"/>
            <p:cNvSpPr>
              <a:spLocks/>
            </p:cNvSpPr>
            <p:nvPr/>
          </p:nvSpPr>
          <p:spPr bwMode="auto">
            <a:xfrm>
              <a:off x="2555876" y="17681575"/>
              <a:ext cx="246063" cy="36513"/>
            </a:xfrm>
            <a:custGeom>
              <a:avLst/>
              <a:gdLst>
                <a:gd name="T0" fmla="*/ 78 w 84"/>
                <a:gd name="T1" fmla="*/ 12 h 12"/>
                <a:gd name="T2" fmla="*/ 6 w 84"/>
                <a:gd name="T3" fmla="*/ 12 h 12"/>
                <a:gd name="T4" fmla="*/ 0 w 84"/>
                <a:gd name="T5" fmla="*/ 6 h 12"/>
                <a:gd name="T6" fmla="*/ 6 w 84"/>
                <a:gd name="T7" fmla="*/ 0 h 12"/>
                <a:gd name="T8" fmla="*/ 78 w 84"/>
                <a:gd name="T9" fmla="*/ 0 h 12"/>
                <a:gd name="T10" fmla="*/ 84 w 84"/>
                <a:gd name="T11" fmla="*/ 6 h 12"/>
                <a:gd name="T12" fmla="*/ 78 w 8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2">
                  <a:moveTo>
                    <a:pt x="7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3"/>
                    <a:pt x="84" y="6"/>
                  </a:cubicBezTo>
                  <a:cubicBezTo>
                    <a:pt x="84" y="10"/>
                    <a:pt x="81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9" name="Freeform 585"/>
            <p:cNvSpPr>
              <a:spLocks/>
            </p:cNvSpPr>
            <p:nvPr/>
          </p:nvSpPr>
          <p:spPr bwMode="auto">
            <a:xfrm>
              <a:off x="2555876" y="17740313"/>
              <a:ext cx="246063" cy="34925"/>
            </a:xfrm>
            <a:custGeom>
              <a:avLst/>
              <a:gdLst>
                <a:gd name="T0" fmla="*/ 78 w 84"/>
                <a:gd name="T1" fmla="*/ 12 h 12"/>
                <a:gd name="T2" fmla="*/ 6 w 84"/>
                <a:gd name="T3" fmla="*/ 12 h 12"/>
                <a:gd name="T4" fmla="*/ 0 w 84"/>
                <a:gd name="T5" fmla="*/ 6 h 12"/>
                <a:gd name="T6" fmla="*/ 6 w 84"/>
                <a:gd name="T7" fmla="*/ 0 h 12"/>
                <a:gd name="T8" fmla="*/ 78 w 84"/>
                <a:gd name="T9" fmla="*/ 0 h 12"/>
                <a:gd name="T10" fmla="*/ 84 w 84"/>
                <a:gd name="T11" fmla="*/ 6 h 12"/>
                <a:gd name="T12" fmla="*/ 78 w 8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2">
                  <a:moveTo>
                    <a:pt x="7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3"/>
                    <a:pt x="84" y="6"/>
                  </a:cubicBezTo>
                  <a:cubicBezTo>
                    <a:pt x="84" y="10"/>
                    <a:pt x="81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0" name="Freeform 586"/>
            <p:cNvSpPr>
              <a:spLocks/>
            </p:cNvSpPr>
            <p:nvPr/>
          </p:nvSpPr>
          <p:spPr bwMode="auto">
            <a:xfrm>
              <a:off x="2555876" y="17799050"/>
              <a:ext cx="246063" cy="34925"/>
            </a:xfrm>
            <a:custGeom>
              <a:avLst/>
              <a:gdLst>
                <a:gd name="T0" fmla="*/ 78 w 84"/>
                <a:gd name="T1" fmla="*/ 12 h 12"/>
                <a:gd name="T2" fmla="*/ 6 w 84"/>
                <a:gd name="T3" fmla="*/ 12 h 12"/>
                <a:gd name="T4" fmla="*/ 0 w 84"/>
                <a:gd name="T5" fmla="*/ 6 h 12"/>
                <a:gd name="T6" fmla="*/ 6 w 84"/>
                <a:gd name="T7" fmla="*/ 0 h 12"/>
                <a:gd name="T8" fmla="*/ 78 w 84"/>
                <a:gd name="T9" fmla="*/ 0 h 12"/>
                <a:gd name="T10" fmla="*/ 84 w 84"/>
                <a:gd name="T11" fmla="*/ 6 h 12"/>
                <a:gd name="T12" fmla="*/ 78 w 8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2">
                  <a:moveTo>
                    <a:pt x="7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3"/>
                    <a:pt x="84" y="6"/>
                  </a:cubicBezTo>
                  <a:cubicBezTo>
                    <a:pt x="84" y="10"/>
                    <a:pt x="81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1" name="Freeform 587"/>
            <p:cNvSpPr>
              <a:spLocks/>
            </p:cNvSpPr>
            <p:nvPr/>
          </p:nvSpPr>
          <p:spPr bwMode="auto">
            <a:xfrm>
              <a:off x="2555876" y="17860963"/>
              <a:ext cx="141288" cy="34925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5" y="0"/>
                    <a:pt x="48" y="2"/>
                    <a:pt x="48" y="6"/>
                  </a:cubicBezTo>
                  <a:cubicBezTo>
                    <a:pt x="48" y="9"/>
                    <a:pt x="45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2" name="Freeform 588"/>
            <p:cNvSpPr>
              <a:spLocks/>
            </p:cNvSpPr>
            <p:nvPr/>
          </p:nvSpPr>
          <p:spPr bwMode="auto">
            <a:xfrm>
              <a:off x="2489201" y="17492663"/>
              <a:ext cx="379413" cy="500063"/>
            </a:xfrm>
            <a:custGeom>
              <a:avLst/>
              <a:gdLst>
                <a:gd name="T0" fmla="*/ 112 w 130"/>
                <a:gd name="T1" fmla="*/ 171 h 171"/>
                <a:gd name="T2" fmla="*/ 17 w 130"/>
                <a:gd name="T3" fmla="*/ 171 h 171"/>
                <a:gd name="T4" fmla="*/ 0 w 130"/>
                <a:gd name="T5" fmla="*/ 153 h 171"/>
                <a:gd name="T6" fmla="*/ 0 w 130"/>
                <a:gd name="T7" fmla="*/ 18 h 171"/>
                <a:gd name="T8" fmla="*/ 17 w 130"/>
                <a:gd name="T9" fmla="*/ 0 h 171"/>
                <a:gd name="T10" fmla="*/ 23 w 130"/>
                <a:gd name="T11" fmla="*/ 6 h 171"/>
                <a:gd name="T12" fmla="*/ 17 w 130"/>
                <a:gd name="T13" fmla="*/ 12 h 171"/>
                <a:gd name="T14" fmla="*/ 12 w 130"/>
                <a:gd name="T15" fmla="*/ 18 h 171"/>
                <a:gd name="T16" fmla="*/ 12 w 130"/>
                <a:gd name="T17" fmla="*/ 153 h 171"/>
                <a:gd name="T18" fmla="*/ 17 w 130"/>
                <a:gd name="T19" fmla="*/ 159 h 171"/>
                <a:gd name="T20" fmla="*/ 112 w 130"/>
                <a:gd name="T21" fmla="*/ 159 h 171"/>
                <a:gd name="T22" fmla="*/ 118 w 130"/>
                <a:gd name="T23" fmla="*/ 153 h 171"/>
                <a:gd name="T24" fmla="*/ 118 w 130"/>
                <a:gd name="T25" fmla="*/ 18 h 171"/>
                <a:gd name="T26" fmla="*/ 112 w 130"/>
                <a:gd name="T27" fmla="*/ 12 h 171"/>
                <a:gd name="T28" fmla="*/ 89 w 130"/>
                <a:gd name="T29" fmla="*/ 12 h 171"/>
                <a:gd name="T30" fmla="*/ 83 w 130"/>
                <a:gd name="T31" fmla="*/ 6 h 171"/>
                <a:gd name="T32" fmla="*/ 89 w 130"/>
                <a:gd name="T33" fmla="*/ 0 h 171"/>
                <a:gd name="T34" fmla="*/ 112 w 130"/>
                <a:gd name="T35" fmla="*/ 0 h 171"/>
                <a:gd name="T36" fmla="*/ 130 w 130"/>
                <a:gd name="T37" fmla="*/ 18 h 171"/>
                <a:gd name="T38" fmla="*/ 130 w 130"/>
                <a:gd name="T39" fmla="*/ 153 h 171"/>
                <a:gd name="T40" fmla="*/ 112 w 130"/>
                <a:gd name="T41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" h="171">
                  <a:moveTo>
                    <a:pt x="112" y="171"/>
                  </a:moveTo>
                  <a:cubicBezTo>
                    <a:pt x="17" y="171"/>
                    <a:pt x="17" y="171"/>
                    <a:pt x="17" y="171"/>
                  </a:cubicBezTo>
                  <a:cubicBezTo>
                    <a:pt x="8" y="171"/>
                    <a:pt x="0" y="163"/>
                    <a:pt x="0" y="15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1" y="0"/>
                    <a:pt x="23" y="3"/>
                    <a:pt x="23" y="6"/>
                  </a:cubicBezTo>
                  <a:cubicBezTo>
                    <a:pt x="23" y="9"/>
                    <a:pt x="21" y="12"/>
                    <a:pt x="17" y="12"/>
                  </a:cubicBezTo>
                  <a:cubicBezTo>
                    <a:pt x="14" y="12"/>
                    <a:pt x="12" y="14"/>
                    <a:pt x="12" y="18"/>
                  </a:cubicBezTo>
                  <a:cubicBezTo>
                    <a:pt x="12" y="153"/>
                    <a:pt x="12" y="153"/>
                    <a:pt x="12" y="153"/>
                  </a:cubicBezTo>
                  <a:cubicBezTo>
                    <a:pt x="12" y="156"/>
                    <a:pt x="14" y="159"/>
                    <a:pt x="17" y="159"/>
                  </a:cubicBezTo>
                  <a:cubicBezTo>
                    <a:pt x="112" y="159"/>
                    <a:pt x="112" y="159"/>
                    <a:pt x="112" y="159"/>
                  </a:cubicBezTo>
                  <a:cubicBezTo>
                    <a:pt x="116" y="159"/>
                    <a:pt x="118" y="156"/>
                    <a:pt x="118" y="153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4"/>
                    <a:pt x="116" y="12"/>
                    <a:pt x="112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6" y="12"/>
                    <a:pt x="83" y="9"/>
                    <a:pt x="83" y="6"/>
                  </a:cubicBezTo>
                  <a:cubicBezTo>
                    <a:pt x="83" y="3"/>
                    <a:pt x="86" y="0"/>
                    <a:pt x="89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22" y="0"/>
                    <a:pt x="130" y="8"/>
                    <a:pt x="130" y="18"/>
                  </a:cubicBezTo>
                  <a:cubicBezTo>
                    <a:pt x="130" y="153"/>
                    <a:pt x="130" y="153"/>
                    <a:pt x="130" y="153"/>
                  </a:cubicBezTo>
                  <a:cubicBezTo>
                    <a:pt x="130" y="163"/>
                    <a:pt x="122" y="171"/>
                    <a:pt x="112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3" name="Freeform 589"/>
            <p:cNvSpPr>
              <a:spLocks/>
            </p:cNvSpPr>
            <p:nvPr/>
          </p:nvSpPr>
          <p:spPr bwMode="auto">
            <a:xfrm>
              <a:off x="2573338" y="17492663"/>
              <a:ext cx="141288" cy="142875"/>
            </a:xfrm>
            <a:custGeom>
              <a:avLst/>
              <a:gdLst>
                <a:gd name="T0" fmla="*/ 32 w 48"/>
                <a:gd name="T1" fmla="*/ 49 h 49"/>
                <a:gd name="T2" fmla="*/ 16 w 48"/>
                <a:gd name="T3" fmla="*/ 49 h 49"/>
                <a:gd name="T4" fmla="*/ 0 w 48"/>
                <a:gd name="T5" fmla="*/ 32 h 49"/>
                <a:gd name="T6" fmla="*/ 0 w 48"/>
                <a:gd name="T7" fmla="*/ 6 h 49"/>
                <a:gd name="T8" fmla="*/ 6 w 48"/>
                <a:gd name="T9" fmla="*/ 0 h 49"/>
                <a:gd name="T10" fmla="*/ 12 w 48"/>
                <a:gd name="T11" fmla="*/ 6 h 49"/>
                <a:gd name="T12" fmla="*/ 12 w 48"/>
                <a:gd name="T13" fmla="*/ 32 h 49"/>
                <a:gd name="T14" fmla="*/ 16 w 48"/>
                <a:gd name="T15" fmla="*/ 37 h 49"/>
                <a:gd name="T16" fmla="*/ 32 w 48"/>
                <a:gd name="T17" fmla="*/ 37 h 49"/>
                <a:gd name="T18" fmla="*/ 36 w 48"/>
                <a:gd name="T19" fmla="*/ 32 h 49"/>
                <a:gd name="T20" fmla="*/ 36 w 48"/>
                <a:gd name="T21" fmla="*/ 6 h 49"/>
                <a:gd name="T22" fmla="*/ 42 w 48"/>
                <a:gd name="T23" fmla="*/ 0 h 49"/>
                <a:gd name="T24" fmla="*/ 48 w 48"/>
                <a:gd name="T25" fmla="*/ 6 h 49"/>
                <a:gd name="T26" fmla="*/ 48 w 48"/>
                <a:gd name="T27" fmla="*/ 32 h 49"/>
                <a:gd name="T28" fmla="*/ 32 w 48"/>
                <a:gd name="T2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49">
                  <a:moveTo>
                    <a:pt x="32" y="49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7" y="49"/>
                    <a:pt x="0" y="42"/>
                    <a:pt x="0" y="3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5"/>
                    <a:pt x="14" y="37"/>
                    <a:pt x="16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4" y="37"/>
                    <a:pt x="36" y="35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9" y="0"/>
                    <a:pt x="42" y="0"/>
                  </a:cubicBezTo>
                  <a:cubicBezTo>
                    <a:pt x="46" y="0"/>
                    <a:pt x="48" y="3"/>
                    <a:pt x="48" y="6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42"/>
                    <a:pt x="41" y="49"/>
                    <a:pt x="32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217714" y="4212977"/>
            <a:ext cx="12036988" cy="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464"/>
          <p:cNvSpPr>
            <a:spLocks noEditPoints="1"/>
          </p:cNvSpPr>
          <p:nvPr/>
        </p:nvSpPr>
        <p:spPr bwMode="auto">
          <a:xfrm>
            <a:off x="994755" y="1785858"/>
            <a:ext cx="796790" cy="556252"/>
          </a:xfrm>
          <a:custGeom>
            <a:avLst/>
            <a:gdLst>
              <a:gd name="T0" fmla="*/ 277 w 320"/>
              <a:gd name="T1" fmla="*/ 0 h 224"/>
              <a:gd name="T2" fmla="*/ 234 w 320"/>
              <a:gd name="T3" fmla="*/ 43 h 224"/>
              <a:gd name="T4" fmla="*/ 246 w 320"/>
              <a:gd name="T5" fmla="*/ 73 h 224"/>
              <a:gd name="T6" fmla="*/ 204 w 320"/>
              <a:gd name="T7" fmla="*/ 141 h 224"/>
              <a:gd name="T8" fmla="*/ 192 w 320"/>
              <a:gd name="T9" fmla="*/ 139 h 224"/>
              <a:gd name="T10" fmla="*/ 182 w 320"/>
              <a:gd name="T11" fmla="*/ 140 h 224"/>
              <a:gd name="T12" fmla="*/ 146 w 320"/>
              <a:gd name="T13" fmla="*/ 74 h 224"/>
              <a:gd name="T14" fmla="*/ 160 w 320"/>
              <a:gd name="T15" fmla="*/ 43 h 224"/>
              <a:gd name="T16" fmla="*/ 117 w 320"/>
              <a:gd name="T17" fmla="*/ 0 h 224"/>
              <a:gd name="T18" fmla="*/ 74 w 320"/>
              <a:gd name="T19" fmla="*/ 43 h 224"/>
              <a:gd name="T20" fmla="*/ 88 w 320"/>
              <a:gd name="T21" fmla="*/ 74 h 224"/>
              <a:gd name="T22" fmla="*/ 52 w 320"/>
              <a:gd name="T23" fmla="*/ 140 h 224"/>
              <a:gd name="T24" fmla="*/ 42 w 320"/>
              <a:gd name="T25" fmla="*/ 139 h 224"/>
              <a:gd name="T26" fmla="*/ 0 w 320"/>
              <a:gd name="T27" fmla="*/ 182 h 224"/>
              <a:gd name="T28" fmla="*/ 42 w 320"/>
              <a:gd name="T29" fmla="*/ 224 h 224"/>
              <a:gd name="T30" fmla="*/ 85 w 320"/>
              <a:gd name="T31" fmla="*/ 182 h 224"/>
              <a:gd name="T32" fmla="*/ 71 w 320"/>
              <a:gd name="T33" fmla="*/ 150 h 224"/>
              <a:gd name="T34" fmla="*/ 107 w 320"/>
              <a:gd name="T35" fmla="*/ 84 h 224"/>
              <a:gd name="T36" fmla="*/ 117 w 320"/>
              <a:gd name="T37" fmla="*/ 86 h 224"/>
              <a:gd name="T38" fmla="*/ 127 w 320"/>
              <a:gd name="T39" fmla="*/ 84 h 224"/>
              <a:gd name="T40" fmla="*/ 163 w 320"/>
              <a:gd name="T41" fmla="*/ 150 h 224"/>
              <a:gd name="T42" fmla="*/ 149 w 320"/>
              <a:gd name="T43" fmla="*/ 182 h 224"/>
              <a:gd name="T44" fmla="*/ 192 w 320"/>
              <a:gd name="T45" fmla="*/ 224 h 224"/>
              <a:gd name="T46" fmla="*/ 234 w 320"/>
              <a:gd name="T47" fmla="*/ 182 h 224"/>
              <a:gd name="T48" fmla="*/ 222 w 320"/>
              <a:gd name="T49" fmla="*/ 152 h 224"/>
              <a:gd name="T50" fmla="*/ 265 w 320"/>
              <a:gd name="T51" fmla="*/ 84 h 224"/>
              <a:gd name="T52" fmla="*/ 277 w 320"/>
              <a:gd name="T53" fmla="*/ 86 h 224"/>
              <a:gd name="T54" fmla="*/ 320 w 320"/>
              <a:gd name="T55" fmla="*/ 43 h 224"/>
              <a:gd name="T56" fmla="*/ 277 w 320"/>
              <a:gd name="T57" fmla="*/ 0 h 224"/>
              <a:gd name="T58" fmla="*/ 42 w 320"/>
              <a:gd name="T59" fmla="*/ 203 h 224"/>
              <a:gd name="T60" fmla="*/ 21 w 320"/>
              <a:gd name="T61" fmla="*/ 182 h 224"/>
              <a:gd name="T62" fmla="*/ 42 w 320"/>
              <a:gd name="T63" fmla="*/ 160 h 224"/>
              <a:gd name="T64" fmla="*/ 64 w 320"/>
              <a:gd name="T65" fmla="*/ 182 h 224"/>
              <a:gd name="T66" fmla="*/ 42 w 320"/>
              <a:gd name="T67" fmla="*/ 203 h 224"/>
              <a:gd name="T68" fmla="*/ 96 w 320"/>
              <a:gd name="T69" fmla="*/ 43 h 224"/>
              <a:gd name="T70" fmla="*/ 117 w 320"/>
              <a:gd name="T71" fmla="*/ 22 h 224"/>
              <a:gd name="T72" fmla="*/ 138 w 320"/>
              <a:gd name="T73" fmla="*/ 43 h 224"/>
              <a:gd name="T74" fmla="*/ 117 w 320"/>
              <a:gd name="T75" fmla="*/ 64 h 224"/>
              <a:gd name="T76" fmla="*/ 96 w 320"/>
              <a:gd name="T77" fmla="*/ 43 h 224"/>
              <a:gd name="T78" fmla="*/ 192 w 320"/>
              <a:gd name="T79" fmla="*/ 203 h 224"/>
              <a:gd name="T80" fmla="*/ 170 w 320"/>
              <a:gd name="T81" fmla="*/ 182 h 224"/>
              <a:gd name="T82" fmla="*/ 192 w 320"/>
              <a:gd name="T83" fmla="*/ 160 h 224"/>
              <a:gd name="T84" fmla="*/ 213 w 320"/>
              <a:gd name="T85" fmla="*/ 182 h 224"/>
              <a:gd name="T86" fmla="*/ 192 w 320"/>
              <a:gd name="T87" fmla="*/ 203 h 224"/>
              <a:gd name="T88" fmla="*/ 277 w 320"/>
              <a:gd name="T89" fmla="*/ 64 h 224"/>
              <a:gd name="T90" fmla="*/ 256 w 320"/>
              <a:gd name="T91" fmla="*/ 43 h 224"/>
              <a:gd name="T92" fmla="*/ 277 w 320"/>
              <a:gd name="T93" fmla="*/ 22 h 224"/>
              <a:gd name="T94" fmla="*/ 298 w 320"/>
              <a:gd name="T95" fmla="*/ 43 h 224"/>
              <a:gd name="T96" fmla="*/ 277 w 320"/>
              <a:gd name="T97" fmla="*/ 6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20" h="224">
                <a:moveTo>
                  <a:pt x="277" y="0"/>
                </a:moveTo>
                <a:cubicBezTo>
                  <a:pt x="253" y="0"/>
                  <a:pt x="234" y="19"/>
                  <a:pt x="234" y="43"/>
                </a:cubicBezTo>
                <a:cubicBezTo>
                  <a:pt x="234" y="54"/>
                  <a:pt x="239" y="65"/>
                  <a:pt x="246" y="73"/>
                </a:cubicBezTo>
                <a:cubicBezTo>
                  <a:pt x="204" y="141"/>
                  <a:pt x="204" y="141"/>
                  <a:pt x="204" y="141"/>
                </a:cubicBezTo>
                <a:cubicBezTo>
                  <a:pt x="200" y="140"/>
                  <a:pt x="196" y="139"/>
                  <a:pt x="192" y="139"/>
                </a:cubicBezTo>
                <a:cubicBezTo>
                  <a:pt x="188" y="139"/>
                  <a:pt x="185" y="140"/>
                  <a:pt x="182" y="140"/>
                </a:cubicBezTo>
                <a:cubicBezTo>
                  <a:pt x="146" y="74"/>
                  <a:pt x="146" y="74"/>
                  <a:pt x="146" y="74"/>
                </a:cubicBezTo>
                <a:cubicBezTo>
                  <a:pt x="154" y="66"/>
                  <a:pt x="160" y="55"/>
                  <a:pt x="160" y="43"/>
                </a:cubicBezTo>
                <a:cubicBezTo>
                  <a:pt x="160" y="19"/>
                  <a:pt x="141" y="0"/>
                  <a:pt x="117" y="0"/>
                </a:cubicBezTo>
                <a:cubicBezTo>
                  <a:pt x="93" y="0"/>
                  <a:pt x="74" y="19"/>
                  <a:pt x="74" y="43"/>
                </a:cubicBezTo>
                <a:cubicBezTo>
                  <a:pt x="74" y="55"/>
                  <a:pt x="80" y="66"/>
                  <a:pt x="88" y="74"/>
                </a:cubicBezTo>
                <a:cubicBezTo>
                  <a:pt x="52" y="140"/>
                  <a:pt x="52" y="140"/>
                  <a:pt x="52" y="140"/>
                </a:cubicBezTo>
                <a:cubicBezTo>
                  <a:pt x="49" y="140"/>
                  <a:pt x="46" y="139"/>
                  <a:pt x="42" y="139"/>
                </a:cubicBezTo>
                <a:cubicBezTo>
                  <a:pt x="19" y="139"/>
                  <a:pt x="0" y="158"/>
                  <a:pt x="0" y="182"/>
                </a:cubicBezTo>
                <a:cubicBezTo>
                  <a:pt x="0" y="205"/>
                  <a:pt x="19" y="224"/>
                  <a:pt x="42" y="224"/>
                </a:cubicBezTo>
                <a:cubicBezTo>
                  <a:pt x="66" y="224"/>
                  <a:pt x="85" y="205"/>
                  <a:pt x="85" y="182"/>
                </a:cubicBezTo>
                <a:cubicBezTo>
                  <a:pt x="85" y="169"/>
                  <a:pt x="80" y="158"/>
                  <a:pt x="71" y="150"/>
                </a:cubicBezTo>
                <a:cubicBezTo>
                  <a:pt x="107" y="84"/>
                  <a:pt x="107" y="84"/>
                  <a:pt x="107" y="84"/>
                </a:cubicBezTo>
                <a:cubicBezTo>
                  <a:pt x="110" y="85"/>
                  <a:pt x="113" y="86"/>
                  <a:pt x="117" y="86"/>
                </a:cubicBezTo>
                <a:cubicBezTo>
                  <a:pt x="121" y="86"/>
                  <a:pt x="124" y="85"/>
                  <a:pt x="127" y="84"/>
                </a:cubicBezTo>
                <a:cubicBezTo>
                  <a:pt x="163" y="150"/>
                  <a:pt x="163" y="150"/>
                  <a:pt x="163" y="150"/>
                </a:cubicBezTo>
                <a:cubicBezTo>
                  <a:pt x="154" y="158"/>
                  <a:pt x="149" y="169"/>
                  <a:pt x="149" y="182"/>
                </a:cubicBezTo>
                <a:cubicBezTo>
                  <a:pt x="149" y="205"/>
                  <a:pt x="168" y="224"/>
                  <a:pt x="192" y="224"/>
                </a:cubicBezTo>
                <a:cubicBezTo>
                  <a:pt x="215" y="224"/>
                  <a:pt x="234" y="205"/>
                  <a:pt x="234" y="182"/>
                </a:cubicBezTo>
                <a:cubicBezTo>
                  <a:pt x="234" y="170"/>
                  <a:pt x="230" y="160"/>
                  <a:pt x="222" y="152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69" y="85"/>
                  <a:pt x="273" y="86"/>
                  <a:pt x="277" y="86"/>
                </a:cubicBezTo>
                <a:cubicBezTo>
                  <a:pt x="301" y="86"/>
                  <a:pt x="320" y="67"/>
                  <a:pt x="320" y="43"/>
                </a:cubicBezTo>
                <a:cubicBezTo>
                  <a:pt x="320" y="19"/>
                  <a:pt x="301" y="0"/>
                  <a:pt x="277" y="0"/>
                </a:cubicBezTo>
                <a:close/>
                <a:moveTo>
                  <a:pt x="42" y="203"/>
                </a:moveTo>
                <a:cubicBezTo>
                  <a:pt x="31" y="203"/>
                  <a:pt x="21" y="193"/>
                  <a:pt x="21" y="182"/>
                </a:cubicBezTo>
                <a:cubicBezTo>
                  <a:pt x="21" y="170"/>
                  <a:pt x="31" y="160"/>
                  <a:pt x="42" y="160"/>
                </a:cubicBezTo>
                <a:cubicBezTo>
                  <a:pt x="54" y="160"/>
                  <a:pt x="64" y="170"/>
                  <a:pt x="64" y="182"/>
                </a:cubicBezTo>
                <a:cubicBezTo>
                  <a:pt x="64" y="193"/>
                  <a:pt x="54" y="203"/>
                  <a:pt x="42" y="203"/>
                </a:cubicBezTo>
                <a:close/>
                <a:moveTo>
                  <a:pt x="96" y="43"/>
                </a:moveTo>
                <a:cubicBezTo>
                  <a:pt x="96" y="31"/>
                  <a:pt x="105" y="22"/>
                  <a:pt x="117" y="22"/>
                </a:cubicBezTo>
                <a:cubicBezTo>
                  <a:pt x="129" y="22"/>
                  <a:pt x="138" y="31"/>
                  <a:pt x="138" y="43"/>
                </a:cubicBezTo>
                <a:cubicBezTo>
                  <a:pt x="138" y="55"/>
                  <a:pt x="129" y="64"/>
                  <a:pt x="117" y="64"/>
                </a:cubicBezTo>
                <a:cubicBezTo>
                  <a:pt x="105" y="64"/>
                  <a:pt x="96" y="55"/>
                  <a:pt x="96" y="43"/>
                </a:cubicBezTo>
                <a:close/>
                <a:moveTo>
                  <a:pt x="192" y="203"/>
                </a:moveTo>
                <a:cubicBezTo>
                  <a:pt x="180" y="203"/>
                  <a:pt x="170" y="193"/>
                  <a:pt x="170" y="182"/>
                </a:cubicBezTo>
                <a:cubicBezTo>
                  <a:pt x="170" y="170"/>
                  <a:pt x="180" y="160"/>
                  <a:pt x="192" y="160"/>
                </a:cubicBezTo>
                <a:cubicBezTo>
                  <a:pt x="203" y="160"/>
                  <a:pt x="213" y="170"/>
                  <a:pt x="213" y="182"/>
                </a:cubicBezTo>
                <a:cubicBezTo>
                  <a:pt x="213" y="193"/>
                  <a:pt x="203" y="203"/>
                  <a:pt x="192" y="203"/>
                </a:cubicBezTo>
                <a:close/>
                <a:moveTo>
                  <a:pt x="277" y="64"/>
                </a:moveTo>
                <a:cubicBezTo>
                  <a:pt x="265" y="64"/>
                  <a:pt x="256" y="55"/>
                  <a:pt x="256" y="43"/>
                </a:cubicBezTo>
                <a:cubicBezTo>
                  <a:pt x="256" y="31"/>
                  <a:pt x="265" y="22"/>
                  <a:pt x="277" y="22"/>
                </a:cubicBezTo>
                <a:cubicBezTo>
                  <a:pt x="289" y="22"/>
                  <a:pt x="298" y="31"/>
                  <a:pt x="298" y="43"/>
                </a:cubicBezTo>
                <a:cubicBezTo>
                  <a:pt x="298" y="55"/>
                  <a:pt x="289" y="64"/>
                  <a:pt x="277" y="64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1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2268" y="8218714"/>
            <a:ext cx="11045961" cy="266420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</a:rPr>
              <a:t>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81656" y="1419993"/>
            <a:ext cx="9086532" cy="1910079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lvl="1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Программа льготного лизинга в 2018 году реализуется через сеть региональных лизинговых компаний (РЛК) с уставным капиталом в размере 2 млрд рублей каждая: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«РЛК Республики Татарстан» (г. Казань)</a:t>
            </a:r>
            <a:r>
              <a:rPr lang="en-US" sz="1600" dirty="0"/>
              <a:t>;</a:t>
            </a:r>
            <a:endParaRPr lang="ru-RU" sz="16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«РЛК Республики Башкортостан»</a:t>
            </a:r>
            <a:r>
              <a:rPr lang="en-US" sz="1600" dirty="0"/>
              <a:t> </a:t>
            </a:r>
            <a:r>
              <a:rPr lang="ru-RU" sz="1600" dirty="0"/>
              <a:t>(г. Уфа)</a:t>
            </a:r>
            <a:r>
              <a:rPr lang="en-US" sz="1600" dirty="0"/>
              <a:t>;</a:t>
            </a:r>
            <a:endParaRPr lang="ru-RU" sz="16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«РЛК Ярославской области»</a:t>
            </a:r>
            <a:r>
              <a:rPr lang="en-US" sz="1600" dirty="0"/>
              <a:t> </a:t>
            </a:r>
            <a:r>
              <a:rPr lang="ru-RU" sz="1600" dirty="0"/>
              <a:t>(г. Ярославль)</a:t>
            </a:r>
            <a:r>
              <a:rPr lang="en-US" sz="1600" dirty="0"/>
              <a:t>;</a:t>
            </a:r>
            <a:endParaRPr lang="ru-RU" sz="16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«РЛК Республики Саха (Якутия)»</a:t>
            </a:r>
            <a:r>
              <a:rPr lang="en-US" sz="1600" dirty="0"/>
              <a:t> </a:t>
            </a:r>
            <a:r>
              <a:rPr lang="ru-RU" sz="1600" dirty="0"/>
              <a:t>(г. Якутск).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293458" y="3593352"/>
            <a:ext cx="12050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1F4E79"/>
                </a:solidFill>
              </a:rPr>
              <a:t>РЛК предоставляют лизинговое финансирование на всей территории Российской Федерации вне зависимости от местонахождения лизингополучателя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595225" y="4636914"/>
            <a:ext cx="9749173" cy="318991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Льготные процентные ставки: 6% для российского оборудования, 8% для иностранного оборудования</a:t>
            </a:r>
            <a:r>
              <a:rPr lang="en-US" sz="1600" dirty="0"/>
              <a:t>;</a:t>
            </a:r>
            <a:endParaRPr lang="ru-RU" sz="16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Лизинг представляет собой беззалоговое финансирование, обеспечением является сам предмет лизинга</a:t>
            </a:r>
            <a:r>
              <a:rPr lang="en-US" sz="1600" dirty="0"/>
              <a:t>;</a:t>
            </a:r>
            <a:endParaRPr lang="ru-RU" sz="16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Лизинговая компания самостоятельно приобретает у поставщика оборудование и передает его во временное пользование и владение лизингополучателю</a:t>
            </a:r>
            <a:r>
              <a:rPr lang="en-US" sz="1600" dirty="0"/>
              <a:t>;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Лизингополучатель не ограничен в выборе оборудования и поставщика оборудования</a:t>
            </a:r>
            <a:r>
              <a:rPr lang="en-US" sz="1600" dirty="0"/>
              <a:t>;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Лизингополучатель вправе выбрать график платежей исходя из сезонности бизнеса</a:t>
            </a:r>
            <a:r>
              <a:rPr lang="en-US" sz="1600" dirty="0"/>
              <a:t>;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Первый лизинговый платеж оплачивается через 30 дней после подписания акта приема-передачи</a:t>
            </a:r>
            <a:r>
              <a:rPr lang="en-US" sz="1600" dirty="0"/>
              <a:t>;</a:t>
            </a:r>
            <a:endParaRPr lang="ru-RU" sz="16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Существует возможность привлечения региональных гарантийных организаций в качестве поручителя</a:t>
            </a:r>
            <a:r>
              <a:rPr lang="en-US" sz="1600" dirty="0"/>
              <a:t>.</a:t>
            </a:r>
            <a:endParaRPr lang="ru-RU" sz="16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2B0F33C-9125-4A3A-866E-85753941D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276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Лизинговые продукты для </a:t>
            </a:r>
            <a:br>
              <a:rPr lang="ru-RU" sz="2400" b="1" dirty="0"/>
            </a:br>
            <a:r>
              <a:rPr lang="ru-RU" sz="2400" b="1" dirty="0"/>
              <a:t>приобретения оборудования в рамках</a:t>
            </a:r>
            <a:br>
              <a:rPr lang="ru-RU" sz="2400" b="1" dirty="0"/>
            </a:br>
            <a:r>
              <a:rPr lang="ru-RU" sz="2400" b="1" dirty="0"/>
              <a:t>Программы льготного лизинга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8" t="15973"/>
          <a:stretch/>
        </p:blipFill>
        <p:spPr>
          <a:xfrm>
            <a:off x="-1" y="1319662"/>
            <a:ext cx="12614941" cy="73210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986CE1D-940E-4D63-9BF1-C81E28A37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301" y="133726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564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459867" y="3527618"/>
          <a:ext cx="6387500" cy="4554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91083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91083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910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910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910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поручительства собственников, контролирующих более 50% долей/ акций Лизингополучателя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574675" y="1181360"/>
            <a:ext cx="6272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«Высокотехнологичное и инновационное производство»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652001" cy="698685"/>
          </a:xfrm>
        </p:spPr>
        <p:txBody>
          <a:bodyPr/>
          <a:lstStyle/>
          <a:p>
            <a:r>
              <a:rPr lang="ru-RU" sz="2400" dirty="0"/>
              <a:t>Условия специального продукта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b="1" dirty="0"/>
              <a:t>«Высокотехнологичное и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b="1" dirty="0"/>
              <a:t>инновационное производство»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44601" y="8084487"/>
            <a:ext cx="11805920" cy="45027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199313" y="1837654"/>
            <a:ext cx="5123316" cy="2162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70C0"/>
                </a:solidFill>
              </a:rPr>
              <a:t>Предмет лизинга удовлетворяет одному или нескольким из следующих требований: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Предмет лизинга является инновационным и/или высокотехнологичным и приобретается Лизингополучателем в рамках осуществляемого Лизингополучателем вида экономической деятельности</a:t>
            </a:r>
            <a:r>
              <a:rPr lang="en-US" sz="1200" dirty="0">
                <a:solidFill>
                  <a:srgbClr val="0070C0"/>
                </a:solidFill>
              </a:rPr>
              <a:t>;</a:t>
            </a:r>
            <a:endParaRPr lang="ru-RU" sz="1200" dirty="0">
              <a:solidFill>
                <a:srgbClr val="0070C0"/>
              </a:solidFill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производства высокотехнологичной и (или) инновационной продукции, выполнения высокотехнологичных и (или) инновационных работ или оказания высокотехнологичных и (или) инновационных услуг</a:t>
            </a:r>
            <a:r>
              <a:rPr lang="en-US" sz="1200" dirty="0">
                <a:solidFill>
                  <a:srgbClr val="0070C0"/>
                </a:solidFill>
              </a:rPr>
              <a:t>.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7199313" y="4424295"/>
            <a:ext cx="4968875" cy="3657495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Freeform 21"/>
          <p:cNvSpPr>
            <a:spLocks noChangeAspect="1"/>
          </p:cNvSpPr>
          <p:nvPr/>
        </p:nvSpPr>
        <p:spPr bwMode="auto">
          <a:xfrm>
            <a:off x="7420128" y="4713501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00404" y="4424296"/>
            <a:ext cx="3841110" cy="922202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осуществляет один или несколько видов деятельности, относящихся к производству высокотехнологичной и инновационной продукции, выполнению высокотехнологичных или инновационных работ, оказанию высокотехнологичных или инновационных услуг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177537" y="5404877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sp>
        <p:nvSpPr>
          <p:cNvPr id="68" name="L-Shape 10"/>
          <p:cNvSpPr/>
          <p:nvPr/>
        </p:nvSpPr>
        <p:spPr>
          <a:xfrm rot="13701821">
            <a:off x="9604581" y="6595516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7753229" y="6570455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0018768" y="6570455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72" name="L-Shape 10"/>
          <p:cNvSpPr/>
          <p:nvPr/>
        </p:nvSpPr>
        <p:spPr>
          <a:xfrm rot="13701821">
            <a:off x="9609252" y="7099487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7420128" y="6986594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10018768" y="7085770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81" name="L-Shape 10"/>
          <p:cNvSpPr/>
          <p:nvPr/>
        </p:nvSpPr>
        <p:spPr>
          <a:xfrm rot="13701821">
            <a:off x="9609252" y="7629392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7677381" y="7615560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9902897" y="7615675"/>
            <a:ext cx="18863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Не менее 12 месяцев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178149" y="1427581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Group 1007"/>
          <p:cNvGrpSpPr/>
          <p:nvPr/>
        </p:nvGrpSpPr>
        <p:grpSpPr>
          <a:xfrm>
            <a:off x="3144054" y="2185190"/>
            <a:ext cx="670289" cy="821832"/>
            <a:chOff x="0" y="0"/>
            <a:chExt cx="1044575" cy="1123950"/>
          </a:xfrm>
          <a:noFill/>
        </p:grpSpPr>
        <p:sp>
          <p:nvSpPr>
            <p:cNvPr id="30" name="Freeform 1183"/>
            <p:cNvSpPr>
              <a:spLocks/>
            </p:cNvSpPr>
            <p:nvPr/>
          </p:nvSpPr>
          <p:spPr bwMode="auto">
            <a:xfrm>
              <a:off x="207962" y="346075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1" name="Freeform 1184"/>
            <p:cNvSpPr>
              <a:spLocks/>
            </p:cNvSpPr>
            <p:nvPr/>
          </p:nvSpPr>
          <p:spPr bwMode="auto">
            <a:xfrm>
              <a:off x="0" y="1085850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2" name="Freeform 1185"/>
            <p:cNvSpPr>
              <a:spLocks/>
            </p:cNvSpPr>
            <p:nvPr/>
          </p:nvSpPr>
          <p:spPr bwMode="auto">
            <a:xfrm>
              <a:off x="284162" y="0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3" name="Freeform 1186"/>
            <p:cNvSpPr>
              <a:spLocks/>
            </p:cNvSpPr>
            <p:nvPr/>
          </p:nvSpPr>
          <p:spPr bwMode="auto">
            <a:xfrm>
              <a:off x="71437" y="798513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4" name="Freeform 1187"/>
            <p:cNvSpPr>
              <a:spLocks/>
            </p:cNvSpPr>
            <p:nvPr/>
          </p:nvSpPr>
          <p:spPr bwMode="auto">
            <a:xfrm>
              <a:off x="227012" y="401638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5" name="Freeform 1188"/>
            <p:cNvSpPr>
              <a:spLocks/>
            </p:cNvSpPr>
            <p:nvPr/>
          </p:nvSpPr>
          <p:spPr bwMode="auto">
            <a:xfrm>
              <a:off x="382587" y="676275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6" name="Freeform 1189"/>
            <p:cNvSpPr>
              <a:spLocks/>
            </p:cNvSpPr>
            <p:nvPr/>
          </p:nvSpPr>
          <p:spPr bwMode="auto">
            <a:xfrm>
              <a:off x="407987" y="842963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17"/>
          <p:cNvGrpSpPr>
            <a:grpSpLocks noChangeAspect="1"/>
          </p:cNvGrpSpPr>
          <p:nvPr/>
        </p:nvGrpSpPr>
        <p:grpSpPr bwMode="auto">
          <a:xfrm>
            <a:off x="3326397" y="3063746"/>
            <a:ext cx="283593" cy="283593"/>
            <a:chOff x="2718" y="1165"/>
            <a:chExt cx="340" cy="340"/>
          </a:xfrm>
          <a:solidFill>
            <a:schemeClr val="bg1"/>
          </a:solidFill>
        </p:grpSpPr>
        <p:sp>
          <p:nvSpPr>
            <p:cNvPr id="48" name="Freeform 318"/>
            <p:cNvSpPr>
              <a:spLocks noEditPoints="1"/>
            </p:cNvSpPr>
            <p:nvPr/>
          </p:nvSpPr>
          <p:spPr bwMode="auto">
            <a:xfrm>
              <a:off x="2718" y="1165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319"/>
            <p:cNvSpPr>
              <a:spLocks noEditPoints="1"/>
            </p:cNvSpPr>
            <p:nvPr/>
          </p:nvSpPr>
          <p:spPr bwMode="auto">
            <a:xfrm>
              <a:off x="2823" y="1227"/>
              <a:ext cx="130" cy="214"/>
            </a:xfrm>
            <a:custGeom>
              <a:avLst/>
              <a:gdLst>
                <a:gd name="T0" fmla="*/ 131 w 196"/>
                <a:gd name="T1" fmla="*/ 175 h 322"/>
                <a:gd name="T2" fmla="*/ 116 w 196"/>
                <a:gd name="T3" fmla="*/ 176 h 322"/>
                <a:gd name="T4" fmla="*/ 117 w 196"/>
                <a:gd name="T5" fmla="*/ 191 h 322"/>
                <a:gd name="T6" fmla="*/ 120 w 196"/>
                <a:gd name="T7" fmla="*/ 194 h 322"/>
                <a:gd name="T8" fmla="*/ 75 w 196"/>
                <a:gd name="T9" fmla="*/ 194 h 322"/>
                <a:gd name="T10" fmla="*/ 104 w 196"/>
                <a:gd name="T11" fmla="*/ 170 h 322"/>
                <a:gd name="T12" fmla="*/ 182 w 196"/>
                <a:gd name="T13" fmla="*/ 64 h 322"/>
                <a:gd name="T14" fmla="*/ 167 w 196"/>
                <a:gd name="T15" fmla="*/ 6 h 322"/>
                <a:gd name="T16" fmla="*/ 152 w 196"/>
                <a:gd name="T17" fmla="*/ 4 h 322"/>
                <a:gd name="T18" fmla="*/ 150 w 196"/>
                <a:gd name="T19" fmla="*/ 19 h 322"/>
                <a:gd name="T20" fmla="*/ 153 w 196"/>
                <a:gd name="T21" fmla="*/ 23 h 322"/>
                <a:gd name="T22" fmla="*/ 42 w 196"/>
                <a:gd name="T23" fmla="*/ 23 h 322"/>
                <a:gd name="T24" fmla="*/ 45 w 196"/>
                <a:gd name="T25" fmla="*/ 19 h 322"/>
                <a:gd name="T26" fmla="*/ 44 w 196"/>
                <a:gd name="T27" fmla="*/ 4 h 322"/>
                <a:gd name="T28" fmla="*/ 29 w 196"/>
                <a:gd name="T29" fmla="*/ 6 h 322"/>
                <a:gd name="T30" fmla="*/ 64 w 196"/>
                <a:gd name="T31" fmla="*/ 148 h 322"/>
                <a:gd name="T32" fmla="*/ 71 w 196"/>
                <a:gd name="T33" fmla="*/ 151 h 322"/>
                <a:gd name="T34" fmla="*/ 79 w 196"/>
                <a:gd name="T35" fmla="*/ 147 h 322"/>
                <a:gd name="T36" fmla="*/ 78 w 196"/>
                <a:gd name="T37" fmla="*/ 132 h 322"/>
                <a:gd name="T38" fmla="*/ 75 w 196"/>
                <a:gd name="T39" fmla="*/ 130 h 322"/>
                <a:gd name="T40" fmla="*/ 120 w 196"/>
                <a:gd name="T41" fmla="*/ 130 h 322"/>
                <a:gd name="T42" fmla="*/ 91 w 196"/>
                <a:gd name="T43" fmla="*/ 153 h 322"/>
                <a:gd name="T44" fmla="*/ 13 w 196"/>
                <a:gd name="T45" fmla="*/ 260 h 322"/>
                <a:gd name="T46" fmla="*/ 29 w 196"/>
                <a:gd name="T47" fmla="*/ 318 h 322"/>
                <a:gd name="T48" fmla="*/ 37 w 196"/>
                <a:gd name="T49" fmla="*/ 322 h 322"/>
                <a:gd name="T50" fmla="*/ 44 w 196"/>
                <a:gd name="T51" fmla="*/ 319 h 322"/>
                <a:gd name="T52" fmla="*/ 45 w 196"/>
                <a:gd name="T53" fmla="*/ 304 h 322"/>
                <a:gd name="T54" fmla="*/ 43 w 196"/>
                <a:gd name="T55" fmla="*/ 300 h 322"/>
                <a:gd name="T56" fmla="*/ 153 w 196"/>
                <a:gd name="T57" fmla="*/ 300 h 322"/>
                <a:gd name="T58" fmla="*/ 150 w 196"/>
                <a:gd name="T59" fmla="*/ 304 h 322"/>
                <a:gd name="T60" fmla="*/ 152 w 196"/>
                <a:gd name="T61" fmla="*/ 319 h 322"/>
                <a:gd name="T62" fmla="*/ 158 w 196"/>
                <a:gd name="T63" fmla="*/ 322 h 322"/>
                <a:gd name="T64" fmla="*/ 167 w 196"/>
                <a:gd name="T65" fmla="*/ 318 h 322"/>
                <a:gd name="T66" fmla="*/ 131 w 196"/>
                <a:gd name="T67" fmla="*/ 175 h 322"/>
                <a:gd name="T68" fmla="*/ 43 w 196"/>
                <a:gd name="T69" fmla="*/ 87 h 322"/>
                <a:gd name="T70" fmla="*/ 153 w 196"/>
                <a:gd name="T71" fmla="*/ 87 h 322"/>
                <a:gd name="T72" fmla="*/ 139 w 196"/>
                <a:gd name="T73" fmla="*/ 108 h 322"/>
                <a:gd name="T74" fmla="*/ 56 w 196"/>
                <a:gd name="T75" fmla="*/ 108 h 322"/>
                <a:gd name="T76" fmla="*/ 43 w 196"/>
                <a:gd name="T77" fmla="*/ 87 h 322"/>
                <a:gd name="T78" fmla="*/ 161 w 196"/>
                <a:gd name="T79" fmla="*/ 44 h 322"/>
                <a:gd name="T80" fmla="*/ 161 w 196"/>
                <a:gd name="T81" fmla="*/ 61 h 322"/>
                <a:gd name="T82" fmla="*/ 160 w 196"/>
                <a:gd name="T83" fmla="*/ 66 h 322"/>
                <a:gd name="T84" fmla="*/ 35 w 196"/>
                <a:gd name="T85" fmla="*/ 66 h 322"/>
                <a:gd name="T86" fmla="*/ 34 w 196"/>
                <a:gd name="T87" fmla="*/ 44 h 322"/>
                <a:gd name="T88" fmla="*/ 161 w 196"/>
                <a:gd name="T89" fmla="*/ 44 h 322"/>
                <a:gd name="T90" fmla="*/ 56 w 196"/>
                <a:gd name="T91" fmla="*/ 215 h 322"/>
                <a:gd name="T92" fmla="*/ 139 w 196"/>
                <a:gd name="T93" fmla="*/ 215 h 322"/>
                <a:gd name="T94" fmla="*/ 153 w 196"/>
                <a:gd name="T95" fmla="*/ 236 h 322"/>
                <a:gd name="T96" fmla="*/ 42 w 196"/>
                <a:gd name="T97" fmla="*/ 236 h 322"/>
                <a:gd name="T98" fmla="*/ 56 w 196"/>
                <a:gd name="T99" fmla="*/ 215 h 322"/>
                <a:gd name="T100" fmla="*/ 35 w 196"/>
                <a:gd name="T101" fmla="*/ 279 h 322"/>
                <a:gd name="T102" fmla="*/ 34 w 196"/>
                <a:gd name="T103" fmla="*/ 262 h 322"/>
                <a:gd name="T104" fmla="*/ 35 w 196"/>
                <a:gd name="T105" fmla="*/ 258 h 322"/>
                <a:gd name="T106" fmla="*/ 160 w 196"/>
                <a:gd name="T107" fmla="*/ 258 h 322"/>
                <a:gd name="T108" fmla="*/ 161 w 196"/>
                <a:gd name="T109" fmla="*/ 279 h 322"/>
                <a:gd name="T110" fmla="*/ 35 w 196"/>
                <a:gd name="T111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6" h="322">
                  <a:moveTo>
                    <a:pt x="131" y="175"/>
                  </a:moveTo>
                  <a:cubicBezTo>
                    <a:pt x="127" y="171"/>
                    <a:pt x="120" y="171"/>
                    <a:pt x="116" y="176"/>
                  </a:cubicBezTo>
                  <a:cubicBezTo>
                    <a:pt x="112" y="180"/>
                    <a:pt x="113" y="187"/>
                    <a:pt x="117" y="191"/>
                  </a:cubicBezTo>
                  <a:cubicBezTo>
                    <a:pt x="118" y="192"/>
                    <a:pt x="119" y="193"/>
                    <a:pt x="120" y="194"/>
                  </a:cubicBezTo>
                  <a:cubicBezTo>
                    <a:pt x="75" y="194"/>
                    <a:pt x="75" y="194"/>
                    <a:pt x="75" y="194"/>
                  </a:cubicBezTo>
                  <a:cubicBezTo>
                    <a:pt x="83" y="186"/>
                    <a:pt x="93" y="178"/>
                    <a:pt x="104" y="170"/>
                  </a:cubicBezTo>
                  <a:cubicBezTo>
                    <a:pt x="163" y="128"/>
                    <a:pt x="179" y="89"/>
                    <a:pt x="182" y="64"/>
                  </a:cubicBezTo>
                  <a:cubicBezTo>
                    <a:pt x="185" y="42"/>
                    <a:pt x="180" y="21"/>
                    <a:pt x="167" y="6"/>
                  </a:cubicBezTo>
                  <a:cubicBezTo>
                    <a:pt x="163" y="1"/>
                    <a:pt x="156" y="0"/>
                    <a:pt x="152" y="4"/>
                  </a:cubicBezTo>
                  <a:cubicBezTo>
                    <a:pt x="147" y="8"/>
                    <a:pt x="146" y="15"/>
                    <a:pt x="150" y="19"/>
                  </a:cubicBezTo>
                  <a:cubicBezTo>
                    <a:pt x="151" y="20"/>
                    <a:pt x="152" y="22"/>
                    <a:pt x="153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2"/>
                    <a:pt x="44" y="20"/>
                    <a:pt x="45" y="19"/>
                  </a:cubicBezTo>
                  <a:cubicBezTo>
                    <a:pt x="49" y="15"/>
                    <a:pt x="48" y="8"/>
                    <a:pt x="44" y="4"/>
                  </a:cubicBezTo>
                  <a:cubicBezTo>
                    <a:pt x="39" y="0"/>
                    <a:pt x="32" y="1"/>
                    <a:pt x="29" y="6"/>
                  </a:cubicBezTo>
                  <a:cubicBezTo>
                    <a:pt x="5" y="35"/>
                    <a:pt x="0" y="89"/>
                    <a:pt x="64" y="148"/>
                  </a:cubicBezTo>
                  <a:cubicBezTo>
                    <a:pt x="66" y="150"/>
                    <a:pt x="68" y="151"/>
                    <a:pt x="71" y="151"/>
                  </a:cubicBezTo>
                  <a:cubicBezTo>
                    <a:pt x="74" y="151"/>
                    <a:pt x="77" y="150"/>
                    <a:pt x="79" y="147"/>
                  </a:cubicBezTo>
                  <a:cubicBezTo>
                    <a:pt x="83" y="143"/>
                    <a:pt x="83" y="136"/>
                    <a:pt x="78" y="132"/>
                  </a:cubicBezTo>
                  <a:cubicBezTo>
                    <a:pt x="77" y="131"/>
                    <a:pt x="76" y="131"/>
                    <a:pt x="75" y="130"/>
                  </a:cubicBezTo>
                  <a:cubicBezTo>
                    <a:pt x="120" y="130"/>
                    <a:pt x="120" y="130"/>
                    <a:pt x="120" y="130"/>
                  </a:cubicBezTo>
                  <a:cubicBezTo>
                    <a:pt x="112" y="137"/>
                    <a:pt x="103" y="145"/>
                    <a:pt x="91" y="153"/>
                  </a:cubicBezTo>
                  <a:cubicBezTo>
                    <a:pt x="33" y="195"/>
                    <a:pt x="16" y="234"/>
                    <a:pt x="13" y="260"/>
                  </a:cubicBezTo>
                  <a:cubicBezTo>
                    <a:pt x="10" y="281"/>
                    <a:pt x="16" y="302"/>
                    <a:pt x="29" y="318"/>
                  </a:cubicBezTo>
                  <a:cubicBezTo>
                    <a:pt x="31" y="320"/>
                    <a:pt x="34" y="322"/>
                    <a:pt x="37" y="322"/>
                  </a:cubicBezTo>
                  <a:cubicBezTo>
                    <a:pt x="39" y="322"/>
                    <a:pt x="42" y="321"/>
                    <a:pt x="44" y="319"/>
                  </a:cubicBezTo>
                  <a:cubicBezTo>
                    <a:pt x="48" y="316"/>
                    <a:pt x="49" y="309"/>
                    <a:pt x="45" y="304"/>
                  </a:cubicBezTo>
                  <a:cubicBezTo>
                    <a:pt x="44" y="303"/>
                    <a:pt x="43" y="302"/>
                    <a:pt x="43" y="300"/>
                  </a:cubicBezTo>
                  <a:cubicBezTo>
                    <a:pt x="153" y="300"/>
                    <a:pt x="153" y="300"/>
                    <a:pt x="153" y="300"/>
                  </a:cubicBezTo>
                  <a:cubicBezTo>
                    <a:pt x="152" y="302"/>
                    <a:pt x="151" y="303"/>
                    <a:pt x="150" y="304"/>
                  </a:cubicBezTo>
                  <a:cubicBezTo>
                    <a:pt x="146" y="309"/>
                    <a:pt x="147" y="316"/>
                    <a:pt x="152" y="319"/>
                  </a:cubicBezTo>
                  <a:cubicBezTo>
                    <a:pt x="154" y="321"/>
                    <a:pt x="156" y="322"/>
                    <a:pt x="158" y="322"/>
                  </a:cubicBezTo>
                  <a:cubicBezTo>
                    <a:pt x="162" y="322"/>
                    <a:pt x="165" y="320"/>
                    <a:pt x="167" y="318"/>
                  </a:cubicBezTo>
                  <a:cubicBezTo>
                    <a:pt x="191" y="289"/>
                    <a:pt x="196" y="234"/>
                    <a:pt x="131" y="175"/>
                  </a:cubicBezTo>
                  <a:close/>
                  <a:moveTo>
                    <a:pt x="43" y="87"/>
                  </a:moveTo>
                  <a:cubicBezTo>
                    <a:pt x="153" y="87"/>
                    <a:pt x="153" y="87"/>
                    <a:pt x="153" y="87"/>
                  </a:cubicBezTo>
                  <a:cubicBezTo>
                    <a:pt x="150" y="94"/>
                    <a:pt x="145" y="101"/>
                    <a:pt x="139" y="108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0" y="101"/>
                    <a:pt x="46" y="94"/>
                    <a:pt x="43" y="87"/>
                  </a:cubicBezTo>
                  <a:close/>
                  <a:moveTo>
                    <a:pt x="161" y="44"/>
                  </a:moveTo>
                  <a:cubicBezTo>
                    <a:pt x="162" y="50"/>
                    <a:pt x="162" y="55"/>
                    <a:pt x="161" y="61"/>
                  </a:cubicBezTo>
                  <a:cubicBezTo>
                    <a:pt x="161" y="62"/>
                    <a:pt x="161" y="64"/>
                    <a:pt x="160" y="66"/>
                  </a:cubicBezTo>
                  <a:cubicBezTo>
                    <a:pt x="35" y="66"/>
                    <a:pt x="35" y="66"/>
                    <a:pt x="35" y="66"/>
                  </a:cubicBezTo>
                  <a:cubicBezTo>
                    <a:pt x="34" y="58"/>
                    <a:pt x="33" y="51"/>
                    <a:pt x="34" y="44"/>
                  </a:cubicBezTo>
                  <a:lnTo>
                    <a:pt x="161" y="44"/>
                  </a:lnTo>
                  <a:close/>
                  <a:moveTo>
                    <a:pt x="56" y="215"/>
                  </a:moveTo>
                  <a:cubicBezTo>
                    <a:pt x="139" y="215"/>
                    <a:pt x="139" y="215"/>
                    <a:pt x="139" y="215"/>
                  </a:cubicBezTo>
                  <a:cubicBezTo>
                    <a:pt x="145" y="222"/>
                    <a:pt x="149" y="229"/>
                    <a:pt x="153" y="236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46" y="230"/>
                    <a:pt x="50" y="223"/>
                    <a:pt x="56" y="215"/>
                  </a:cubicBezTo>
                  <a:close/>
                  <a:moveTo>
                    <a:pt x="35" y="279"/>
                  </a:moveTo>
                  <a:cubicBezTo>
                    <a:pt x="34" y="274"/>
                    <a:pt x="33" y="268"/>
                    <a:pt x="34" y="262"/>
                  </a:cubicBezTo>
                  <a:cubicBezTo>
                    <a:pt x="34" y="261"/>
                    <a:pt x="35" y="259"/>
                    <a:pt x="35" y="258"/>
                  </a:cubicBezTo>
                  <a:cubicBezTo>
                    <a:pt x="160" y="258"/>
                    <a:pt x="160" y="258"/>
                    <a:pt x="160" y="258"/>
                  </a:cubicBezTo>
                  <a:cubicBezTo>
                    <a:pt x="162" y="265"/>
                    <a:pt x="162" y="272"/>
                    <a:pt x="161" y="279"/>
                  </a:cubicBezTo>
                  <a:lnTo>
                    <a:pt x="35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89A62698-B16F-448F-B4DF-A260D0B63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4710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459867" y="3525443"/>
          <a:ext cx="6387500" cy="4556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911270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911270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9112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9112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9112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поручительства собственников, контролирующих более 50% долей/ акций Лизингополучателя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574675" y="1388189"/>
            <a:ext cx="6272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«Приоритетное производство»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652001" cy="698685"/>
          </a:xfrm>
        </p:spPr>
        <p:txBody>
          <a:bodyPr/>
          <a:lstStyle/>
          <a:p>
            <a:r>
              <a:rPr lang="ru-RU" sz="2400" dirty="0"/>
              <a:t>Условия специального продукта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«Приоритетное производство»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44601" y="8084487"/>
            <a:ext cx="11805920" cy="45027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199313" y="1902970"/>
            <a:ext cx="496887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300" dirty="0">
                <a:solidFill>
                  <a:srgbClr val="0070C0"/>
                </a:solidFill>
              </a:rPr>
              <a:t>Предмет лизинга удовлетворяет одному или нескольким из следующих требований: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является промышленным оборудованием</a:t>
            </a:r>
            <a:r>
              <a:rPr lang="en-US" sz="1300" dirty="0">
                <a:solidFill>
                  <a:srgbClr val="0070C0"/>
                </a:solidFill>
              </a:rPr>
              <a:t>;</a:t>
            </a:r>
            <a:endParaRPr lang="ru-RU" sz="1300" dirty="0">
              <a:solidFill>
                <a:srgbClr val="0070C0"/>
              </a:solidFill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целей производства, первичной и (или) последующей (промышленной) переработки сельскохозяйственной продукции</a:t>
            </a:r>
            <a:r>
              <a:rPr lang="en-US" sz="1300" dirty="0">
                <a:solidFill>
                  <a:srgbClr val="0070C0"/>
                </a:solidFill>
              </a:rPr>
              <a:t>.</a:t>
            </a:r>
            <a:endParaRPr lang="ru-RU" sz="1300" dirty="0">
              <a:solidFill>
                <a:srgbClr val="0070C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7199313" y="4424295"/>
            <a:ext cx="4968875" cy="3657495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Freeform 21"/>
          <p:cNvSpPr>
            <a:spLocks noChangeAspect="1"/>
          </p:cNvSpPr>
          <p:nvPr/>
        </p:nvSpPr>
        <p:spPr bwMode="auto">
          <a:xfrm>
            <a:off x="7420128" y="4713501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00404" y="4424296"/>
            <a:ext cx="3841110" cy="174790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осуществляет один или несколько видов деятельности, относящихся к приоритетным отраслям и видам экономической деятельности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177537" y="5404877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sp>
        <p:nvSpPr>
          <p:cNvPr id="68" name="L-Shape 10"/>
          <p:cNvSpPr/>
          <p:nvPr/>
        </p:nvSpPr>
        <p:spPr>
          <a:xfrm rot="13701821">
            <a:off x="9604581" y="6595516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7753229" y="6570455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0018768" y="6570455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72" name="L-Shape 10"/>
          <p:cNvSpPr/>
          <p:nvPr/>
        </p:nvSpPr>
        <p:spPr>
          <a:xfrm rot="13701821">
            <a:off x="9609252" y="7099487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7420128" y="6986594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10018768" y="7085770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81" name="L-Shape 10"/>
          <p:cNvSpPr/>
          <p:nvPr/>
        </p:nvSpPr>
        <p:spPr>
          <a:xfrm rot="13701821">
            <a:off x="9609252" y="7629392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7677381" y="7615560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9902897" y="7615675"/>
            <a:ext cx="18863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Не менее 12 месяцев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Group 1007"/>
          <p:cNvGrpSpPr/>
          <p:nvPr/>
        </p:nvGrpSpPr>
        <p:grpSpPr>
          <a:xfrm>
            <a:off x="3144054" y="2185190"/>
            <a:ext cx="670289" cy="821832"/>
            <a:chOff x="0" y="0"/>
            <a:chExt cx="1044575" cy="1123950"/>
          </a:xfrm>
          <a:noFill/>
        </p:grpSpPr>
        <p:sp>
          <p:nvSpPr>
            <p:cNvPr id="30" name="Freeform 1183"/>
            <p:cNvSpPr>
              <a:spLocks/>
            </p:cNvSpPr>
            <p:nvPr/>
          </p:nvSpPr>
          <p:spPr bwMode="auto">
            <a:xfrm>
              <a:off x="207962" y="346075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1" name="Freeform 1184"/>
            <p:cNvSpPr>
              <a:spLocks/>
            </p:cNvSpPr>
            <p:nvPr/>
          </p:nvSpPr>
          <p:spPr bwMode="auto">
            <a:xfrm>
              <a:off x="0" y="1085850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2" name="Freeform 1185"/>
            <p:cNvSpPr>
              <a:spLocks/>
            </p:cNvSpPr>
            <p:nvPr/>
          </p:nvSpPr>
          <p:spPr bwMode="auto">
            <a:xfrm>
              <a:off x="284162" y="0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3" name="Freeform 1186"/>
            <p:cNvSpPr>
              <a:spLocks/>
            </p:cNvSpPr>
            <p:nvPr/>
          </p:nvSpPr>
          <p:spPr bwMode="auto">
            <a:xfrm>
              <a:off x="71437" y="798513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4" name="Freeform 1187"/>
            <p:cNvSpPr>
              <a:spLocks/>
            </p:cNvSpPr>
            <p:nvPr/>
          </p:nvSpPr>
          <p:spPr bwMode="auto">
            <a:xfrm>
              <a:off x="227012" y="401638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5" name="Freeform 1188"/>
            <p:cNvSpPr>
              <a:spLocks/>
            </p:cNvSpPr>
            <p:nvPr/>
          </p:nvSpPr>
          <p:spPr bwMode="auto">
            <a:xfrm>
              <a:off x="382587" y="676275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6" name="Freeform 1189"/>
            <p:cNvSpPr>
              <a:spLocks/>
            </p:cNvSpPr>
            <p:nvPr/>
          </p:nvSpPr>
          <p:spPr bwMode="auto">
            <a:xfrm>
              <a:off x="407987" y="842963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78149" y="1427581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AD1E81B1-E145-478D-A95E-291EE612A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483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459867" y="3527693"/>
          <a:ext cx="6387500" cy="4545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802351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521301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30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552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23646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Для сельскохозяйственных производственных кооперативов – наличие одного или нескольких поручителей (юридических лиц или индивидуальных предпринимателей)</a:t>
                      </a:r>
                    </a:p>
                    <a:p>
                      <a:pPr marL="285750" marR="0" lvl="0" indent="-28575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Для сельскохозяйственных потребительских кооперативов одновременно требуются поручительства следующих лиц:</a:t>
                      </a:r>
                    </a:p>
                    <a:p>
                      <a:pPr marL="832412" marR="0" lvl="1" indent="-28575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одного или нескольких поручителей (юридических лиц или индивидуальных предпринимателей)</a:t>
                      </a:r>
                    </a:p>
                    <a:p>
                      <a:pPr marL="832412" marR="0" lvl="1" indent="-28575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поручительств пайщиков, количество которых определяется Уполномоченным органом РЛК по итогам структурирования сделки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574675" y="1420847"/>
            <a:ext cx="6272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«Сельхозкооперация. Создание»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652001" cy="698685"/>
          </a:xfrm>
        </p:spPr>
        <p:txBody>
          <a:bodyPr/>
          <a:lstStyle/>
          <a:p>
            <a:r>
              <a:rPr lang="ru-RU" sz="2400" dirty="0"/>
              <a:t>Условия специального продукта </a:t>
            </a:r>
            <a:r>
              <a:rPr lang="ru-RU" sz="2400" b="1" dirty="0"/>
              <a:t>«Создание»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dirty="0"/>
              <a:t>для сельскохозяйственных кооперативов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199313" y="1902970"/>
            <a:ext cx="49688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целей производства, первичной и (или) последующей (промышленной) переработки сельскохозяйственной продукции.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7199313" y="4424295"/>
            <a:ext cx="4968875" cy="3676718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Freeform 21"/>
          <p:cNvSpPr>
            <a:spLocks noChangeAspect="1"/>
          </p:cNvSpPr>
          <p:nvPr/>
        </p:nvSpPr>
        <p:spPr bwMode="auto">
          <a:xfrm>
            <a:off x="7420128" y="4713501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300404" y="4424296"/>
            <a:ext cx="3841110" cy="922202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зарегистрирован в качестве сельскохозяйственного производственного кооператива или сельскохозяйственного потребительского кооператива или является юридическим лицом или индивидуальным предпринимателем – членом такого кооператива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177537" y="5404877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344601" y="8084487"/>
            <a:ext cx="11805920" cy="45027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sp>
        <p:nvSpPr>
          <p:cNvPr id="53" name="L-Shape 10"/>
          <p:cNvSpPr/>
          <p:nvPr/>
        </p:nvSpPr>
        <p:spPr>
          <a:xfrm rot="13701821">
            <a:off x="9604581" y="6595516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753229" y="6570455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0018768" y="6570455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58" name="L-Shape 10"/>
          <p:cNvSpPr/>
          <p:nvPr/>
        </p:nvSpPr>
        <p:spPr>
          <a:xfrm rot="13701821">
            <a:off x="9609252" y="7099487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420128" y="6986594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0018768" y="7085770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61" name="L-Shape 10"/>
          <p:cNvSpPr/>
          <p:nvPr/>
        </p:nvSpPr>
        <p:spPr>
          <a:xfrm rot="13701821">
            <a:off x="9609252" y="7629392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7677381" y="7615560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9902897" y="7615675"/>
            <a:ext cx="18863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Не более 12 месяцев</a:t>
            </a:r>
          </a:p>
        </p:txBody>
      </p:sp>
      <p:grpSp>
        <p:nvGrpSpPr>
          <p:cNvPr id="102" name="Группа 101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103" name="Прямоугольник 102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4" name="Прямоугольник 103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56" name="Freeform 68"/>
          <p:cNvSpPr>
            <a:spLocks noChangeAspect="1"/>
          </p:cNvSpPr>
          <p:nvPr/>
        </p:nvSpPr>
        <p:spPr bwMode="auto">
          <a:xfrm>
            <a:off x="3189020" y="2251642"/>
            <a:ext cx="580357" cy="835175"/>
          </a:xfrm>
          <a:custGeom>
            <a:avLst/>
            <a:gdLst/>
            <a:ahLst/>
            <a:cxnLst>
              <a:cxn ang="0">
                <a:pos x="38" y="0"/>
              </a:cxn>
              <a:cxn ang="0">
                <a:pos x="4" y="75"/>
              </a:cxn>
              <a:cxn ang="0">
                <a:pos x="4" y="75"/>
              </a:cxn>
              <a:cxn ang="0">
                <a:pos x="37" y="108"/>
              </a:cxn>
              <a:cxn ang="0">
                <a:pos x="37" y="91"/>
              </a:cxn>
              <a:cxn ang="0">
                <a:pos x="12" y="70"/>
              </a:cxn>
              <a:cxn ang="0">
                <a:pos x="27" y="78"/>
              </a:cxn>
              <a:cxn ang="0">
                <a:pos x="37" y="87"/>
              </a:cxn>
              <a:cxn ang="0">
                <a:pos x="37" y="70"/>
              </a:cxn>
              <a:cxn ang="0">
                <a:pos x="18" y="54"/>
              </a:cxn>
              <a:cxn ang="0">
                <a:pos x="30" y="60"/>
              </a:cxn>
              <a:cxn ang="0">
                <a:pos x="37" y="66"/>
              </a:cxn>
              <a:cxn ang="0">
                <a:pos x="37" y="48"/>
              </a:cxn>
              <a:cxn ang="0">
                <a:pos x="26" y="38"/>
              </a:cxn>
              <a:cxn ang="0">
                <a:pos x="33" y="41"/>
              </a:cxn>
              <a:cxn ang="0">
                <a:pos x="37" y="45"/>
              </a:cxn>
              <a:cxn ang="0">
                <a:pos x="37" y="24"/>
              </a:cxn>
              <a:cxn ang="0">
                <a:pos x="39" y="24"/>
              </a:cxn>
              <a:cxn ang="0">
                <a:pos x="39" y="44"/>
              </a:cxn>
              <a:cxn ang="0">
                <a:pos x="43" y="41"/>
              </a:cxn>
              <a:cxn ang="0">
                <a:pos x="50" y="38"/>
              </a:cxn>
              <a:cxn ang="0">
                <a:pos x="39" y="47"/>
              </a:cxn>
              <a:cxn ang="0">
                <a:pos x="39" y="65"/>
              </a:cxn>
              <a:cxn ang="0">
                <a:pos x="46" y="60"/>
              </a:cxn>
              <a:cxn ang="0">
                <a:pos x="57" y="54"/>
              </a:cxn>
              <a:cxn ang="0">
                <a:pos x="39" y="69"/>
              </a:cxn>
              <a:cxn ang="0">
                <a:pos x="39" y="87"/>
              </a:cxn>
              <a:cxn ang="0">
                <a:pos x="49" y="78"/>
              </a:cxn>
              <a:cxn ang="0">
                <a:pos x="64" y="70"/>
              </a:cxn>
              <a:cxn ang="0">
                <a:pos x="39" y="91"/>
              </a:cxn>
              <a:cxn ang="0">
                <a:pos x="39" y="106"/>
              </a:cxn>
              <a:cxn ang="0">
                <a:pos x="39" y="106"/>
              </a:cxn>
              <a:cxn ang="0">
                <a:pos x="39" y="118"/>
              </a:cxn>
              <a:cxn ang="0">
                <a:pos x="45" y="118"/>
              </a:cxn>
              <a:cxn ang="0">
                <a:pos x="45" y="107"/>
              </a:cxn>
              <a:cxn ang="0">
                <a:pos x="72" y="74"/>
              </a:cxn>
              <a:cxn ang="0">
                <a:pos x="72" y="74"/>
              </a:cxn>
              <a:cxn ang="0">
                <a:pos x="38" y="0"/>
              </a:cxn>
            </a:cxnLst>
            <a:rect l="0" t="0" r="r" b="b"/>
            <a:pathLst>
              <a:path w="74" h="118">
                <a:moveTo>
                  <a:pt x="38" y="0"/>
                </a:moveTo>
                <a:cubicBezTo>
                  <a:pt x="38" y="0"/>
                  <a:pt x="0" y="53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93"/>
                  <a:pt x="19" y="108"/>
                  <a:pt x="37" y="108"/>
                </a:cubicBezTo>
                <a:cubicBezTo>
                  <a:pt x="37" y="91"/>
                  <a:pt x="37" y="91"/>
                  <a:pt x="37" y="91"/>
                </a:cubicBezTo>
                <a:cubicBezTo>
                  <a:pt x="12" y="70"/>
                  <a:pt x="12" y="70"/>
                  <a:pt x="12" y="70"/>
                </a:cubicBezTo>
                <a:cubicBezTo>
                  <a:pt x="12" y="70"/>
                  <a:pt x="25" y="76"/>
                  <a:pt x="27" y="78"/>
                </a:cubicBezTo>
                <a:cubicBezTo>
                  <a:pt x="29" y="80"/>
                  <a:pt x="34" y="85"/>
                  <a:pt x="37" y="87"/>
                </a:cubicBezTo>
                <a:cubicBezTo>
                  <a:pt x="37" y="70"/>
                  <a:pt x="37" y="70"/>
                  <a:pt x="37" y="70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4"/>
                  <a:pt x="26" y="58"/>
                  <a:pt x="30" y="60"/>
                </a:cubicBezTo>
                <a:cubicBezTo>
                  <a:pt x="32" y="61"/>
                  <a:pt x="35" y="64"/>
                  <a:pt x="37" y="66"/>
                </a:cubicBezTo>
                <a:cubicBezTo>
                  <a:pt x="37" y="48"/>
                  <a:pt x="37" y="48"/>
                  <a:pt x="37" y="48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38"/>
                  <a:pt x="32" y="41"/>
                  <a:pt x="33" y="41"/>
                </a:cubicBezTo>
                <a:cubicBezTo>
                  <a:pt x="34" y="42"/>
                  <a:pt x="36" y="44"/>
                  <a:pt x="37" y="45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39" y="44"/>
                  <a:pt x="39" y="44"/>
                  <a:pt x="39" y="44"/>
                </a:cubicBezTo>
                <a:cubicBezTo>
                  <a:pt x="40" y="43"/>
                  <a:pt x="42" y="42"/>
                  <a:pt x="43" y="41"/>
                </a:cubicBezTo>
                <a:cubicBezTo>
                  <a:pt x="44" y="41"/>
                  <a:pt x="50" y="38"/>
                  <a:pt x="50" y="38"/>
                </a:cubicBezTo>
                <a:cubicBezTo>
                  <a:pt x="39" y="47"/>
                  <a:pt x="39" y="47"/>
                  <a:pt x="39" y="47"/>
                </a:cubicBezTo>
                <a:cubicBezTo>
                  <a:pt x="39" y="65"/>
                  <a:pt x="39" y="65"/>
                  <a:pt x="39" y="65"/>
                </a:cubicBezTo>
                <a:cubicBezTo>
                  <a:pt x="41" y="64"/>
                  <a:pt x="44" y="61"/>
                  <a:pt x="46" y="60"/>
                </a:cubicBezTo>
                <a:cubicBezTo>
                  <a:pt x="50" y="58"/>
                  <a:pt x="57" y="54"/>
                  <a:pt x="57" y="54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87"/>
                  <a:pt x="39" y="87"/>
                  <a:pt x="39" y="87"/>
                </a:cubicBezTo>
                <a:cubicBezTo>
                  <a:pt x="42" y="85"/>
                  <a:pt x="47" y="80"/>
                  <a:pt x="49" y="78"/>
                </a:cubicBezTo>
                <a:cubicBezTo>
                  <a:pt x="51" y="76"/>
                  <a:pt x="64" y="70"/>
                  <a:pt x="64" y="70"/>
                </a:cubicBezTo>
                <a:cubicBezTo>
                  <a:pt x="39" y="91"/>
                  <a:pt x="39" y="91"/>
                  <a:pt x="39" y="91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18"/>
                  <a:pt x="39" y="118"/>
                  <a:pt x="39" y="118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107"/>
                  <a:pt x="45" y="107"/>
                  <a:pt x="45" y="107"/>
                </a:cubicBezTo>
                <a:cubicBezTo>
                  <a:pt x="61" y="104"/>
                  <a:pt x="72" y="90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4" y="51"/>
                  <a:pt x="38" y="0"/>
                  <a:pt x="38" y="0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178149" y="1427581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D7D16C0-CE1D-44F4-A232-6D287314F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174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74675" y="1420847"/>
            <a:ext cx="6272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«Сельхозкооперация. Развитие»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652001" cy="698685"/>
          </a:xfrm>
        </p:spPr>
        <p:txBody>
          <a:bodyPr/>
          <a:lstStyle/>
          <a:p>
            <a:r>
              <a:rPr lang="ru-RU" sz="2400" dirty="0"/>
              <a:t>Условия специального продукта </a:t>
            </a:r>
            <a:r>
              <a:rPr lang="ru-RU" sz="2400" b="1" dirty="0"/>
              <a:t>«Развитие»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dirty="0"/>
              <a:t>для сельскохозяйственных кооперативов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344601" y="8084487"/>
            <a:ext cx="11805920" cy="45027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99313" y="1902970"/>
            <a:ext cx="49688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целей производства, первичной и (или) последующей (промышленной) переработки сельскохозяйственной продукции</a:t>
            </a: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459867" y="3510070"/>
          <a:ext cx="6387500" cy="4563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805685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523467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2873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554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2374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Для сельскохозяйственных производственных кооперативов - наличие поручительств пайщиков, в совокупности или по отдельности владеющих более 50% паевого фонда</a:t>
                      </a:r>
                    </a:p>
                    <a:p>
                      <a:pPr marL="285750" marR="0" lvl="0" indent="-28575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Для сельскохозяйственных потребительских кооперативов – наличие поручительств пайщиков, количество которых определяется Уполномоченным органом РЛК по итогам структурирования сделки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8" name="Скругленный прямоугольник 47"/>
          <p:cNvSpPr/>
          <p:nvPr/>
        </p:nvSpPr>
        <p:spPr>
          <a:xfrm>
            <a:off x="7199313" y="4424295"/>
            <a:ext cx="4968875" cy="3676718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Freeform 21"/>
          <p:cNvSpPr>
            <a:spLocks noChangeAspect="1"/>
          </p:cNvSpPr>
          <p:nvPr/>
        </p:nvSpPr>
        <p:spPr bwMode="auto">
          <a:xfrm>
            <a:off x="7420128" y="4713501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00404" y="4424296"/>
            <a:ext cx="3841110" cy="922202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зарегистрирован в качестве сельскохозяйственного производственного кооператива или сельскохозяйственного потребительского кооператива или является юридическим лицом или индивидуальным предпринимателем – членом такого кооператива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77537" y="5404877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sp>
        <p:nvSpPr>
          <p:cNvPr id="54" name="L-Shape 10"/>
          <p:cNvSpPr/>
          <p:nvPr/>
        </p:nvSpPr>
        <p:spPr>
          <a:xfrm rot="13701821">
            <a:off x="9604581" y="6595516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753229" y="6570455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018768" y="6570455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59" name="L-Shape 10"/>
          <p:cNvSpPr/>
          <p:nvPr/>
        </p:nvSpPr>
        <p:spPr>
          <a:xfrm rot="13701821">
            <a:off x="9609252" y="7099487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420128" y="6986594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0018768" y="7085770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67" name="L-Shape 10"/>
          <p:cNvSpPr/>
          <p:nvPr/>
        </p:nvSpPr>
        <p:spPr>
          <a:xfrm rot="13701821">
            <a:off x="9609252" y="7629392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7677381" y="7615560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0018767" y="7615675"/>
            <a:ext cx="16616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Более 12 месяцев</a:t>
            </a:r>
          </a:p>
        </p:txBody>
      </p:sp>
      <p:grpSp>
        <p:nvGrpSpPr>
          <p:cNvPr id="77" name="Группа 76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069347" y="2128555"/>
            <a:ext cx="819704" cy="1090536"/>
            <a:chOff x="633917" y="2056967"/>
            <a:chExt cx="1101279" cy="1465145"/>
          </a:xfrm>
        </p:grpSpPr>
        <p:grpSp>
          <p:nvGrpSpPr>
            <p:cNvPr id="30" name="Group 1064"/>
            <p:cNvGrpSpPr/>
            <p:nvPr/>
          </p:nvGrpSpPr>
          <p:grpSpPr>
            <a:xfrm>
              <a:off x="934926" y="2552649"/>
              <a:ext cx="500574" cy="969463"/>
              <a:chOff x="10013950" y="3609488"/>
              <a:chExt cx="234950" cy="695812"/>
            </a:xfrm>
            <a:solidFill>
              <a:srgbClr val="0070C0"/>
            </a:solidFill>
          </p:grpSpPr>
          <p:sp>
            <p:nvSpPr>
              <p:cNvPr id="40" name="Freeform 1250"/>
              <p:cNvSpPr>
                <a:spLocks/>
              </p:cNvSpPr>
              <p:nvPr/>
            </p:nvSpPr>
            <p:spPr bwMode="auto">
              <a:xfrm>
                <a:off x="10013950" y="4273550"/>
                <a:ext cx="234950" cy="31750"/>
              </a:xfrm>
              <a:custGeom>
                <a:avLst/>
                <a:gdLst>
                  <a:gd name="T0" fmla="*/ 68 w 73"/>
                  <a:gd name="T1" fmla="*/ 10 h 10"/>
                  <a:gd name="T2" fmla="*/ 5 w 73"/>
                  <a:gd name="T3" fmla="*/ 10 h 10"/>
                  <a:gd name="T4" fmla="*/ 0 w 73"/>
                  <a:gd name="T5" fmla="*/ 5 h 10"/>
                  <a:gd name="T6" fmla="*/ 5 w 73"/>
                  <a:gd name="T7" fmla="*/ 0 h 10"/>
                  <a:gd name="T8" fmla="*/ 68 w 73"/>
                  <a:gd name="T9" fmla="*/ 0 h 10"/>
                  <a:gd name="T10" fmla="*/ 73 w 73"/>
                  <a:gd name="T11" fmla="*/ 5 h 10"/>
                  <a:gd name="T12" fmla="*/ 68 w 73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0">
                    <a:moveTo>
                      <a:pt x="68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2" y="10"/>
                      <a:pt x="0" y="8"/>
                      <a:pt x="0" y="5"/>
                    </a:cubicBezTo>
                    <a:cubicBezTo>
                      <a:pt x="0" y="3"/>
                      <a:pt x="2" y="0"/>
                      <a:pt x="5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70" y="0"/>
                      <a:pt x="73" y="3"/>
                      <a:pt x="73" y="5"/>
                    </a:cubicBezTo>
                    <a:cubicBezTo>
                      <a:pt x="73" y="8"/>
                      <a:pt x="70" y="10"/>
                      <a:pt x="68" y="10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Freeform 1251"/>
              <p:cNvSpPr>
                <a:spLocks/>
              </p:cNvSpPr>
              <p:nvPr/>
            </p:nvSpPr>
            <p:spPr bwMode="auto">
              <a:xfrm>
                <a:off x="10117138" y="3609488"/>
                <a:ext cx="31750" cy="660887"/>
              </a:xfrm>
              <a:custGeom>
                <a:avLst/>
                <a:gdLst>
                  <a:gd name="T0" fmla="*/ 5 w 10"/>
                  <a:gd name="T1" fmla="*/ 61 h 61"/>
                  <a:gd name="T2" fmla="*/ 0 w 10"/>
                  <a:gd name="T3" fmla="*/ 56 h 61"/>
                  <a:gd name="T4" fmla="*/ 0 w 10"/>
                  <a:gd name="T5" fmla="*/ 5 h 61"/>
                  <a:gd name="T6" fmla="*/ 5 w 10"/>
                  <a:gd name="T7" fmla="*/ 0 h 61"/>
                  <a:gd name="T8" fmla="*/ 10 w 10"/>
                  <a:gd name="T9" fmla="*/ 5 h 61"/>
                  <a:gd name="T10" fmla="*/ 10 w 10"/>
                  <a:gd name="T11" fmla="*/ 56 h 61"/>
                  <a:gd name="T12" fmla="*/ 5 w 10"/>
                  <a:gd name="T13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61">
                    <a:moveTo>
                      <a:pt x="5" y="61"/>
                    </a:moveTo>
                    <a:cubicBezTo>
                      <a:pt x="2" y="61"/>
                      <a:pt x="0" y="59"/>
                      <a:pt x="0" y="5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10" y="59"/>
                      <a:pt x="8" y="61"/>
                      <a:pt x="5" y="61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Freeform 68"/>
            <p:cNvSpPr>
              <a:spLocks noChangeAspect="1"/>
            </p:cNvSpPr>
            <p:nvPr/>
          </p:nvSpPr>
          <p:spPr bwMode="auto">
            <a:xfrm>
              <a:off x="1008784" y="2056967"/>
              <a:ext cx="332529" cy="47853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2" name="Freeform 68"/>
            <p:cNvSpPr>
              <a:spLocks noChangeAspect="1"/>
            </p:cNvSpPr>
            <p:nvPr/>
          </p:nvSpPr>
          <p:spPr bwMode="auto">
            <a:xfrm rot="3398305">
              <a:off x="1292702" y="2291484"/>
              <a:ext cx="259496" cy="47853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3" name="Freeform 68"/>
            <p:cNvSpPr>
              <a:spLocks noChangeAspect="1"/>
            </p:cNvSpPr>
            <p:nvPr/>
          </p:nvSpPr>
          <p:spPr bwMode="auto">
            <a:xfrm rot="3780405">
              <a:off x="1348029" y="2525531"/>
              <a:ext cx="231758" cy="531586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4" name="Freeform 68"/>
            <p:cNvSpPr>
              <a:spLocks noChangeAspect="1"/>
            </p:cNvSpPr>
            <p:nvPr/>
          </p:nvSpPr>
          <p:spPr bwMode="auto">
            <a:xfrm rot="4100333">
              <a:off x="1351304" y="2780678"/>
              <a:ext cx="231758" cy="536027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5" name="Freeform 68"/>
            <p:cNvSpPr>
              <a:spLocks noChangeAspect="1"/>
            </p:cNvSpPr>
            <p:nvPr/>
          </p:nvSpPr>
          <p:spPr bwMode="auto">
            <a:xfrm rot="3398305">
              <a:off x="815042" y="2308631"/>
              <a:ext cx="259496" cy="47853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  <a:scene3d>
              <a:camera prst="orthographicFront">
                <a:rot lat="0" lon="0" rev="6600000"/>
              </a:camera>
              <a:lightRig rig="threePt" dir="t"/>
            </a:scene3d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6" name="Freeform 68"/>
            <p:cNvSpPr>
              <a:spLocks noChangeAspect="1"/>
            </p:cNvSpPr>
            <p:nvPr/>
          </p:nvSpPr>
          <p:spPr bwMode="auto">
            <a:xfrm rot="3780405">
              <a:off x="792085" y="2551362"/>
              <a:ext cx="231758" cy="531586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  <a:scene3d>
              <a:camera prst="orthographicFront">
                <a:rot lat="0" lon="0" rev="7800000"/>
              </a:camera>
              <a:lightRig rig="threePt" dir="t"/>
            </a:scene3d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9" name="Freeform 68"/>
            <p:cNvSpPr>
              <a:spLocks noChangeAspect="1"/>
            </p:cNvSpPr>
            <p:nvPr/>
          </p:nvSpPr>
          <p:spPr bwMode="auto">
            <a:xfrm rot="4100333">
              <a:off x="786052" y="2804582"/>
              <a:ext cx="231758" cy="536027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" y="75"/>
                </a:cxn>
                <a:cxn ang="0">
                  <a:pos x="4" y="75"/>
                </a:cxn>
                <a:cxn ang="0">
                  <a:pos x="37" y="108"/>
                </a:cxn>
                <a:cxn ang="0">
                  <a:pos x="37" y="91"/>
                </a:cxn>
                <a:cxn ang="0">
                  <a:pos x="12" y="70"/>
                </a:cxn>
                <a:cxn ang="0">
                  <a:pos x="27" y="78"/>
                </a:cxn>
                <a:cxn ang="0">
                  <a:pos x="37" y="87"/>
                </a:cxn>
                <a:cxn ang="0">
                  <a:pos x="37" y="70"/>
                </a:cxn>
                <a:cxn ang="0">
                  <a:pos x="18" y="54"/>
                </a:cxn>
                <a:cxn ang="0">
                  <a:pos x="30" y="60"/>
                </a:cxn>
                <a:cxn ang="0">
                  <a:pos x="37" y="66"/>
                </a:cxn>
                <a:cxn ang="0">
                  <a:pos x="37" y="48"/>
                </a:cxn>
                <a:cxn ang="0">
                  <a:pos x="26" y="38"/>
                </a:cxn>
                <a:cxn ang="0">
                  <a:pos x="33" y="41"/>
                </a:cxn>
                <a:cxn ang="0">
                  <a:pos x="37" y="45"/>
                </a:cxn>
                <a:cxn ang="0">
                  <a:pos x="37" y="24"/>
                </a:cxn>
                <a:cxn ang="0">
                  <a:pos x="39" y="24"/>
                </a:cxn>
                <a:cxn ang="0">
                  <a:pos x="39" y="44"/>
                </a:cxn>
                <a:cxn ang="0">
                  <a:pos x="43" y="41"/>
                </a:cxn>
                <a:cxn ang="0">
                  <a:pos x="50" y="38"/>
                </a:cxn>
                <a:cxn ang="0">
                  <a:pos x="39" y="47"/>
                </a:cxn>
                <a:cxn ang="0">
                  <a:pos x="39" y="65"/>
                </a:cxn>
                <a:cxn ang="0">
                  <a:pos x="46" y="60"/>
                </a:cxn>
                <a:cxn ang="0">
                  <a:pos x="57" y="54"/>
                </a:cxn>
                <a:cxn ang="0">
                  <a:pos x="39" y="69"/>
                </a:cxn>
                <a:cxn ang="0">
                  <a:pos x="39" y="87"/>
                </a:cxn>
                <a:cxn ang="0">
                  <a:pos x="49" y="78"/>
                </a:cxn>
                <a:cxn ang="0">
                  <a:pos x="64" y="70"/>
                </a:cxn>
                <a:cxn ang="0">
                  <a:pos x="39" y="91"/>
                </a:cxn>
                <a:cxn ang="0">
                  <a:pos x="39" y="106"/>
                </a:cxn>
                <a:cxn ang="0">
                  <a:pos x="39" y="106"/>
                </a:cxn>
                <a:cxn ang="0">
                  <a:pos x="39" y="118"/>
                </a:cxn>
                <a:cxn ang="0">
                  <a:pos x="45" y="118"/>
                </a:cxn>
                <a:cxn ang="0">
                  <a:pos x="45" y="107"/>
                </a:cxn>
                <a:cxn ang="0">
                  <a:pos x="72" y="74"/>
                </a:cxn>
                <a:cxn ang="0">
                  <a:pos x="72" y="74"/>
                </a:cxn>
                <a:cxn ang="0">
                  <a:pos x="38" y="0"/>
                </a:cxn>
              </a:cxnLst>
              <a:rect l="0" t="0" r="r" b="b"/>
              <a:pathLst>
                <a:path w="74" h="118">
                  <a:moveTo>
                    <a:pt x="38" y="0"/>
                  </a:moveTo>
                  <a:cubicBezTo>
                    <a:pt x="38" y="0"/>
                    <a:pt x="0" y="53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93"/>
                    <a:pt x="19" y="108"/>
                    <a:pt x="37" y="108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25" y="76"/>
                    <a:pt x="27" y="78"/>
                  </a:cubicBezTo>
                  <a:cubicBezTo>
                    <a:pt x="29" y="80"/>
                    <a:pt x="34" y="85"/>
                    <a:pt x="37" y="87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26" y="58"/>
                    <a:pt x="30" y="60"/>
                  </a:cubicBezTo>
                  <a:cubicBezTo>
                    <a:pt x="32" y="61"/>
                    <a:pt x="35" y="64"/>
                    <a:pt x="37" y="6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32" y="41"/>
                    <a:pt x="33" y="41"/>
                  </a:cubicBezTo>
                  <a:cubicBezTo>
                    <a:pt x="34" y="42"/>
                    <a:pt x="36" y="44"/>
                    <a:pt x="37" y="4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3"/>
                    <a:pt x="42" y="42"/>
                    <a:pt x="43" y="41"/>
                  </a:cubicBezTo>
                  <a:cubicBezTo>
                    <a:pt x="44" y="41"/>
                    <a:pt x="50" y="38"/>
                    <a:pt x="50" y="38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1" y="64"/>
                    <a:pt x="44" y="61"/>
                    <a:pt x="46" y="60"/>
                  </a:cubicBezTo>
                  <a:cubicBezTo>
                    <a:pt x="50" y="58"/>
                    <a:pt x="57" y="54"/>
                    <a:pt x="57" y="54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42" y="85"/>
                    <a:pt x="47" y="80"/>
                    <a:pt x="49" y="78"/>
                  </a:cubicBezTo>
                  <a:cubicBezTo>
                    <a:pt x="51" y="76"/>
                    <a:pt x="64" y="70"/>
                    <a:pt x="64" y="70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61" y="104"/>
                    <a:pt x="72" y="90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4" y="51"/>
                    <a:pt x="38" y="0"/>
                    <a:pt x="38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  <a:scene3d>
              <a:camera prst="orthographicFront">
                <a:rot lat="0" lon="0" rev="8400000"/>
              </a:camera>
              <a:lightRig rig="threePt" dir="t"/>
            </a:scene3d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7178149" y="1427581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DD647EB8-EF41-466C-AA82-9ED81421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6504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Скругленный прямоугольник 63"/>
          <p:cNvSpPr/>
          <p:nvPr/>
        </p:nvSpPr>
        <p:spPr>
          <a:xfrm>
            <a:off x="7199313" y="4424295"/>
            <a:ext cx="4968875" cy="3676718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74675" y="1178639"/>
            <a:ext cx="6272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«Поставщики высокотехнологичной и инновационной продукции для крупнейших заказчиков»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755149" y="228781"/>
            <a:ext cx="9652001" cy="698685"/>
          </a:xfrm>
        </p:spPr>
        <p:txBody>
          <a:bodyPr/>
          <a:lstStyle/>
          <a:p>
            <a:r>
              <a:rPr lang="ru-RU" sz="2400" dirty="0"/>
              <a:t>Условия специального продукта </a:t>
            </a:r>
            <a:r>
              <a:rPr lang="ru-RU" sz="2400" b="1" dirty="0"/>
              <a:t>«Поставщики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b="1" dirty="0"/>
              <a:t>высокотехнологичной и инновационной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b="1" dirty="0"/>
              <a:t>продукции для крупнейших заказчиков»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344601" y="7852218"/>
            <a:ext cx="11805920" cy="682543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*** В соответствии с частью 82 статьи 3 Федерального закона от 18.07.2011 № 223-ФЗ «О закупках товаров, работ, услуг отдельными видами юридических лиц» для целей проведения оценки соответствия и мониторинга соответствия, предусмотренных статьей 51 вышеуказанного Федерального закона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99313" y="1902970"/>
            <a:ext cx="4968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производства, первичной и (или) последующей (промышленной) переработки высокотехнологичной и (или) инновационной продукции, включенной в перечни товаров, работ, услуг, удовлетворяющих критериям отнесения к инновационной продукции, высокотехнологичной продукции, утвержденные заказчиками в соответствии с Федеральным законом от 18 июля 2011 г. № 223-ФЗ «О закупках товаров, работ, услуг отдельными видами юридических лиц»</a:t>
            </a: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459867" y="3510070"/>
          <a:ext cx="6387500" cy="4409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88199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поручительства собственников, контролирующих более 50% долей/ акций Лизингополучателя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" name="Freeform 21"/>
          <p:cNvSpPr>
            <a:spLocks noChangeAspect="1"/>
          </p:cNvSpPr>
          <p:nvPr/>
        </p:nvSpPr>
        <p:spPr bwMode="auto">
          <a:xfrm>
            <a:off x="7420128" y="4822357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00404" y="4533152"/>
            <a:ext cx="3841110" cy="1703128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является поставщиком конкретных и отдельных заказчиков, определяемых Правительством Российской Федерации***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77537" y="5513733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sp>
        <p:nvSpPr>
          <p:cNvPr id="54" name="L-Shape 10"/>
          <p:cNvSpPr/>
          <p:nvPr/>
        </p:nvSpPr>
        <p:spPr>
          <a:xfrm rot="13701821">
            <a:off x="9604581" y="6410458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753229" y="6385397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018768" y="6385397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59" name="L-Shape 10"/>
          <p:cNvSpPr/>
          <p:nvPr/>
        </p:nvSpPr>
        <p:spPr>
          <a:xfrm rot="13701821">
            <a:off x="9609252" y="6914429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420128" y="6801536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0018768" y="6900712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67" name="L-Shape 10"/>
          <p:cNvSpPr/>
          <p:nvPr/>
        </p:nvSpPr>
        <p:spPr>
          <a:xfrm rot="13701821">
            <a:off x="9609252" y="7444334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7677381" y="7430502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0018767" y="7430617"/>
            <a:ext cx="16616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Более 12 месяцев</a:t>
            </a:r>
          </a:p>
        </p:txBody>
      </p:sp>
      <p:grpSp>
        <p:nvGrpSpPr>
          <p:cNvPr id="77" name="Группа 76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3" name="Freeform 34"/>
          <p:cNvSpPr>
            <a:spLocks noChangeAspect="1" noEditPoints="1"/>
          </p:cNvSpPr>
          <p:nvPr/>
        </p:nvSpPr>
        <p:spPr bwMode="auto">
          <a:xfrm>
            <a:off x="3088393" y="2373387"/>
            <a:ext cx="833185" cy="600872"/>
          </a:xfrm>
          <a:custGeom>
            <a:avLst/>
            <a:gdLst/>
            <a:ahLst/>
            <a:cxnLst>
              <a:cxn ang="0">
                <a:pos x="22" y="53"/>
              </a:cxn>
              <a:cxn ang="0">
                <a:pos x="33" y="42"/>
              </a:cxn>
              <a:cxn ang="0">
                <a:pos x="44" y="53"/>
              </a:cxn>
              <a:cxn ang="0">
                <a:pos x="33" y="64"/>
              </a:cxn>
              <a:cxn ang="0">
                <a:pos x="22" y="53"/>
              </a:cxn>
              <a:cxn ang="0">
                <a:pos x="87" y="53"/>
              </a:cxn>
              <a:cxn ang="0">
                <a:pos x="97" y="42"/>
              </a:cxn>
              <a:cxn ang="0">
                <a:pos x="108" y="53"/>
              </a:cxn>
              <a:cxn ang="0">
                <a:pos x="97" y="64"/>
              </a:cxn>
              <a:cxn ang="0">
                <a:pos x="87" y="53"/>
              </a:cxn>
              <a:cxn ang="0">
                <a:pos x="115" y="26"/>
              </a:cxn>
              <a:cxn ang="0">
                <a:pos x="113" y="25"/>
              </a:cxn>
              <a:cxn ang="0">
                <a:pos x="109" y="20"/>
              </a:cxn>
              <a:cxn ang="0">
                <a:pos x="104" y="3"/>
              </a:cxn>
              <a:cxn ang="0">
                <a:pos x="100" y="0"/>
              </a:cxn>
              <a:cxn ang="0">
                <a:pos x="5" y="0"/>
              </a:cxn>
              <a:cxn ang="0">
                <a:pos x="2" y="3"/>
              </a:cxn>
              <a:cxn ang="0">
                <a:pos x="2" y="48"/>
              </a:cxn>
              <a:cxn ang="0">
                <a:pos x="0" y="48"/>
              </a:cxn>
              <a:cxn ang="0">
                <a:pos x="0" y="53"/>
              </a:cxn>
              <a:cxn ang="0">
                <a:pos x="16" y="53"/>
              </a:cxn>
              <a:cxn ang="0">
                <a:pos x="19" y="50"/>
              </a:cxn>
              <a:cxn ang="0">
                <a:pos x="33" y="39"/>
              </a:cxn>
              <a:cxn ang="0">
                <a:pos x="47" y="50"/>
              </a:cxn>
              <a:cxn ang="0">
                <a:pos x="50" y="53"/>
              </a:cxn>
              <a:cxn ang="0">
                <a:pos x="80" y="53"/>
              </a:cxn>
              <a:cxn ang="0">
                <a:pos x="83" y="50"/>
              </a:cxn>
              <a:cxn ang="0">
                <a:pos x="97" y="39"/>
              </a:cxn>
              <a:cxn ang="0">
                <a:pos x="111" y="50"/>
              </a:cxn>
              <a:cxn ang="0">
                <a:pos x="114" y="53"/>
              </a:cxn>
              <a:cxn ang="0">
                <a:pos x="118" y="50"/>
              </a:cxn>
              <a:cxn ang="0">
                <a:pos x="118" y="31"/>
              </a:cxn>
              <a:cxn ang="0">
                <a:pos x="115" y="26"/>
              </a:cxn>
              <a:cxn ang="0">
                <a:pos x="89" y="33"/>
              </a:cxn>
              <a:cxn ang="0">
                <a:pos x="88" y="37"/>
              </a:cxn>
              <a:cxn ang="0">
                <a:pos x="80" y="47"/>
              </a:cxn>
              <a:cxn ang="0">
                <a:pos x="77" y="49"/>
              </a:cxn>
              <a:cxn ang="0">
                <a:pos x="74" y="49"/>
              </a:cxn>
              <a:cxn ang="0">
                <a:pos x="71" y="46"/>
              </a:cxn>
              <a:cxn ang="0">
                <a:pos x="71" y="10"/>
              </a:cxn>
              <a:cxn ang="0">
                <a:pos x="74" y="7"/>
              </a:cxn>
              <a:cxn ang="0">
                <a:pos x="86" y="7"/>
              </a:cxn>
              <a:cxn ang="0">
                <a:pos x="89" y="10"/>
              </a:cxn>
              <a:cxn ang="0">
                <a:pos x="89" y="33"/>
              </a:cxn>
              <a:cxn ang="0">
                <a:pos x="102" y="23"/>
              </a:cxn>
              <a:cxn ang="0">
                <a:pos x="96" y="23"/>
              </a:cxn>
              <a:cxn ang="0">
                <a:pos x="93" y="20"/>
              </a:cxn>
              <a:cxn ang="0">
                <a:pos x="93" y="10"/>
              </a:cxn>
              <a:cxn ang="0">
                <a:pos x="96" y="7"/>
              </a:cxn>
              <a:cxn ang="0">
                <a:pos x="98" y="7"/>
              </a:cxn>
              <a:cxn ang="0">
                <a:pos x="102" y="10"/>
              </a:cxn>
              <a:cxn ang="0">
                <a:pos x="104" y="20"/>
              </a:cxn>
              <a:cxn ang="0">
                <a:pos x="102" y="23"/>
              </a:cxn>
            </a:cxnLst>
            <a:rect l="0" t="0" r="r" b="b"/>
            <a:pathLst>
              <a:path w="118" h="64">
                <a:moveTo>
                  <a:pt x="22" y="53"/>
                </a:moveTo>
                <a:cubicBezTo>
                  <a:pt x="22" y="47"/>
                  <a:pt x="27" y="42"/>
                  <a:pt x="33" y="42"/>
                </a:cubicBezTo>
                <a:cubicBezTo>
                  <a:pt x="39" y="42"/>
                  <a:pt x="44" y="47"/>
                  <a:pt x="44" y="53"/>
                </a:cubicBezTo>
                <a:cubicBezTo>
                  <a:pt x="44" y="59"/>
                  <a:pt x="39" y="64"/>
                  <a:pt x="33" y="64"/>
                </a:cubicBezTo>
                <a:cubicBezTo>
                  <a:pt x="27" y="64"/>
                  <a:pt x="22" y="59"/>
                  <a:pt x="22" y="53"/>
                </a:cubicBezTo>
                <a:close/>
                <a:moveTo>
                  <a:pt x="87" y="53"/>
                </a:moveTo>
                <a:cubicBezTo>
                  <a:pt x="87" y="47"/>
                  <a:pt x="91" y="42"/>
                  <a:pt x="97" y="42"/>
                </a:cubicBezTo>
                <a:cubicBezTo>
                  <a:pt x="103" y="42"/>
                  <a:pt x="108" y="47"/>
                  <a:pt x="108" y="53"/>
                </a:cubicBezTo>
                <a:cubicBezTo>
                  <a:pt x="108" y="59"/>
                  <a:pt x="103" y="64"/>
                  <a:pt x="97" y="64"/>
                </a:cubicBezTo>
                <a:cubicBezTo>
                  <a:pt x="91" y="64"/>
                  <a:pt x="87" y="59"/>
                  <a:pt x="87" y="53"/>
                </a:cubicBezTo>
                <a:close/>
                <a:moveTo>
                  <a:pt x="115" y="26"/>
                </a:moveTo>
                <a:cubicBezTo>
                  <a:pt x="113" y="25"/>
                  <a:pt x="113" y="25"/>
                  <a:pt x="113" y="25"/>
                </a:cubicBezTo>
                <a:cubicBezTo>
                  <a:pt x="111" y="24"/>
                  <a:pt x="110" y="22"/>
                  <a:pt x="109" y="20"/>
                </a:cubicBezTo>
                <a:cubicBezTo>
                  <a:pt x="104" y="3"/>
                  <a:pt x="104" y="3"/>
                  <a:pt x="104" y="3"/>
                </a:cubicBezTo>
                <a:cubicBezTo>
                  <a:pt x="104" y="2"/>
                  <a:pt x="102" y="0"/>
                  <a:pt x="100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2" y="2"/>
                  <a:pt x="2" y="3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8" y="53"/>
                  <a:pt x="19" y="52"/>
                  <a:pt x="19" y="50"/>
                </a:cubicBezTo>
                <a:cubicBezTo>
                  <a:pt x="20" y="44"/>
                  <a:pt x="26" y="39"/>
                  <a:pt x="33" y="39"/>
                </a:cubicBezTo>
                <a:cubicBezTo>
                  <a:pt x="40" y="39"/>
                  <a:pt x="45" y="44"/>
                  <a:pt x="47" y="50"/>
                </a:cubicBezTo>
                <a:cubicBezTo>
                  <a:pt x="47" y="52"/>
                  <a:pt x="48" y="53"/>
                  <a:pt x="50" y="53"/>
                </a:cubicBezTo>
                <a:cubicBezTo>
                  <a:pt x="80" y="53"/>
                  <a:pt x="80" y="53"/>
                  <a:pt x="80" y="53"/>
                </a:cubicBezTo>
                <a:cubicBezTo>
                  <a:pt x="83" y="53"/>
                  <a:pt x="83" y="52"/>
                  <a:pt x="83" y="50"/>
                </a:cubicBezTo>
                <a:cubicBezTo>
                  <a:pt x="85" y="44"/>
                  <a:pt x="90" y="39"/>
                  <a:pt x="97" y="39"/>
                </a:cubicBezTo>
                <a:cubicBezTo>
                  <a:pt x="104" y="39"/>
                  <a:pt x="110" y="44"/>
                  <a:pt x="111" y="50"/>
                </a:cubicBezTo>
                <a:cubicBezTo>
                  <a:pt x="111" y="52"/>
                  <a:pt x="112" y="53"/>
                  <a:pt x="114" y="53"/>
                </a:cubicBezTo>
                <a:cubicBezTo>
                  <a:pt x="116" y="53"/>
                  <a:pt x="118" y="51"/>
                  <a:pt x="118" y="50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8" y="29"/>
                  <a:pt x="116" y="27"/>
                  <a:pt x="115" y="26"/>
                </a:cubicBezTo>
                <a:close/>
                <a:moveTo>
                  <a:pt x="89" y="33"/>
                </a:moveTo>
                <a:cubicBezTo>
                  <a:pt x="89" y="35"/>
                  <a:pt x="88" y="36"/>
                  <a:pt x="88" y="37"/>
                </a:cubicBezTo>
                <a:cubicBezTo>
                  <a:pt x="84" y="39"/>
                  <a:pt x="81" y="43"/>
                  <a:pt x="80" y="47"/>
                </a:cubicBezTo>
                <a:cubicBezTo>
                  <a:pt x="79" y="49"/>
                  <a:pt x="79" y="49"/>
                  <a:pt x="77" y="49"/>
                </a:cubicBezTo>
                <a:cubicBezTo>
                  <a:pt x="76" y="49"/>
                  <a:pt x="74" y="49"/>
                  <a:pt x="74" y="49"/>
                </a:cubicBezTo>
                <a:cubicBezTo>
                  <a:pt x="73" y="49"/>
                  <a:pt x="71" y="48"/>
                  <a:pt x="71" y="46"/>
                </a:cubicBezTo>
                <a:cubicBezTo>
                  <a:pt x="71" y="10"/>
                  <a:pt x="71" y="10"/>
                  <a:pt x="71" y="10"/>
                </a:cubicBezTo>
                <a:cubicBezTo>
                  <a:pt x="71" y="8"/>
                  <a:pt x="73" y="7"/>
                  <a:pt x="74" y="7"/>
                </a:cubicBezTo>
                <a:cubicBezTo>
                  <a:pt x="86" y="7"/>
                  <a:pt x="86" y="7"/>
                  <a:pt x="86" y="7"/>
                </a:cubicBezTo>
                <a:cubicBezTo>
                  <a:pt x="88" y="7"/>
                  <a:pt x="89" y="8"/>
                  <a:pt x="89" y="10"/>
                </a:cubicBezTo>
                <a:cubicBezTo>
                  <a:pt x="89" y="10"/>
                  <a:pt x="89" y="31"/>
                  <a:pt x="89" y="33"/>
                </a:cubicBezTo>
                <a:close/>
                <a:moveTo>
                  <a:pt x="102" y="23"/>
                </a:moveTo>
                <a:cubicBezTo>
                  <a:pt x="96" y="23"/>
                  <a:pt x="96" y="23"/>
                  <a:pt x="96" y="23"/>
                </a:cubicBezTo>
                <a:cubicBezTo>
                  <a:pt x="95" y="23"/>
                  <a:pt x="93" y="21"/>
                  <a:pt x="93" y="20"/>
                </a:cubicBezTo>
                <a:cubicBezTo>
                  <a:pt x="93" y="10"/>
                  <a:pt x="93" y="10"/>
                  <a:pt x="93" y="10"/>
                </a:cubicBezTo>
                <a:cubicBezTo>
                  <a:pt x="93" y="8"/>
                  <a:pt x="95" y="7"/>
                  <a:pt x="96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9" y="7"/>
                  <a:pt x="101" y="8"/>
                  <a:pt x="102" y="1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5" y="21"/>
                  <a:pt x="104" y="23"/>
                  <a:pt x="102" y="2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44" name="Group 317"/>
          <p:cNvGrpSpPr>
            <a:grpSpLocks noChangeAspect="1"/>
          </p:cNvGrpSpPr>
          <p:nvPr/>
        </p:nvGrpSpPr>
        <p:grpSpPr bwMode="auto">
          <a:xfrm>
            <a:off x="3221392" y="2430523"/>
            <a:ext cx="283593" cy="283593"/>
            <a:chOff x="2718" y="1165"/>
            <a:chExt cx="340" cy="340"/>
          </a:xfrm>
          <a:solidFill>
            <a:schemeClr val="bg1"/>
          </a:solidFill>
        </p:grpSpPr>
        <p:sp>
          <p:nvSpPr>
            <p:cNvPr id="45" name="Freeform 318"/>
            <p:cNvSpPr>
              <a:spLocks noEditPoints="1"/>
            </p:cNvSpPr>
            <p:nvPr/>
          </p:nvSpPr>
          <p:spPr bwMode="auto">
            <a:xfrm>
              <a:off x="2718" y="1165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319"/>
            <p:cNvSpPr>
              <a:spLocks noEditPoints="1"/>
            </p:cNvSpPr>
            <p:nvPr/>
          </p:nvSpPr>
          <p:spPr bwMode="auto">
            <a:xfrm>
              <a:off x="2823" y="1227"/>
              <a:ext cx="130" cy="214"/>
            </a:xfrm>
            <a:custGeom>
              <a:avLst/>
              <a:gdLst>
                <a:gd name="T0" fmla="*/ 131 w 196"/>
                <a:gd name="T1" fmla="*/ 175 h 322"/>
                <a:gd name="T2" fmla="*/ 116 w 196"/>
                <a:gd name="T3" fmla="*/ 176 h 322"/>
                <a:gd name="T4" fmla="*/ 117 w 196"/>
                <a:gd name="T5" fmla="*/ 191 h 322"/>
                <a:gd name="T6" fmla="*/ 120 w 196"/>
                <a:gd name="T7" fmla="*/ 194 h 322"/>
                <a:gd name="T8" fmla="*/ 75 w 196"/>
                <a:gd name="T9" fmla="*/ 194 h 322"/>
                <a:gd name="T10" fmla="*/ 104 w 196"/>
                <a:gd name="T11" fmla="*/ 170 h 322"/>
                <a:gd name="T12" fmla="*/ 182 w 196"/>
                <a:gd name="T13" fmla="*/ 64 h 322"/>
                <a:gd name="T14" fmla="*/ 167 w 196"/>
                <a:gd name="T15" fmla="*/ 6 h 322"/>
                <a:gd name="T16" fmla="*/ 152 w 196"/>
                <a:gd name="T17" fmla="*/ 4 h 322"/>
                <a:gd name="T18" fmla="*/ 150 w 196"/>
                <a:gd name="T19" fmla="*/ 19 h 322"/>
                <a:gd name="T20" fmla="*/ 153 w 196"/>
                <a:gd name="T21" fmla="*/ 23 h 322"/>
                <a:gd name="T22" fmla="*/ 42 w 196"/>
                <a:gd name="T23" fmla="*/ 23 h 322"/>
                <a:gd name="T24" fmla="*/ 45 w 196"/>
                <a:gd name="T25" fmla="*/ 19 h 322"/>
                <a:gd name="T26" fmla="*/ 44 w 196"/>
                <a:gd name="T27" fmla="*/ 4 h 322"/>
                <a:gd name="T28" fmla="*/ 29 w 196"/>
                <a:gd name="T29" fmla="*/ 6 h 322"/>
                <a:gd name="T30" fmla="*/ 64 w 196"/>
                <a:gd name="T31" fmla="*/ 148 h 322"/>
                <a:gd name="T32" fmla="*/ 71 w 196"/>
                <a:gd name="T33" fmla="*/ 151 h 322"/>
                <a:gd name="T34" fmla="*/ 79 w 196"/>
                <a:gd name="T35" fmla="*/ 147 h 322"/>
                <a:gd name="T36" fmla="*/ 78 w 196"/>
                <a:gd name="T37" fmla="*/ 132 h 322"/>
                <a:gd name="T38" fmla="*/ 75 w 196"/>
                <a:gd name="T39" fmla="*/ 130 h 322"/>
                <a:gd name="T40" fmla="*/ 120 w 196"/>
                <a:gd name="T41" fmla="*/ 130 h 322"/>
                <a:gd name="T42" fmla="*/ 91 w 196"/>
                <a:gd name="T43" fmla="*/ 153 h 322"/>
                <a:gd name="T44" fmla="*/ 13 w 196"/>
                <a:gd name="T45" fmla="*/ 260 h 322"/>
                <a:gd name="T46" fmla="*/ 29 w 196"/>
                <a:gd name="T47" fmla="*/ 318 h 322"/>
                <a:gd name="T48" fmla="*/ 37 w 196"/>
                <a:gd name="T49" fmla="*/ 322 h 322"/>
                <a:gd name="T50" fmla="*/ 44 w 196"/>
                <a:gd name="T51" fmla="*/ 319 h 322"/>
                <a:gd name="T52" fmla="*/ 45 w 196"/>
                <a:gd name="T53" fmla="*/ 304 h 322"/>
                <a:gd name="T54" fmla="*/ 43 w 196"/>
                <a:gd name="T55" fmla="*/ 300 h 322"/>
                <a:gd name="T56" fmla="*/ 153 w 196"/>
                <a:gd name="T57" fmla="*/ 300 h 322"/>
                <a:gd name="T58" fmla="*/ 150 w 196"/>
                <a:gd name="T59" fmla="*/ 304 h 322"/>
                <a:gd name="T60" fmla="*/ 152 w 196"/>
                <a:gd name="T61" fmla="*/ 319 h 322"/>
                <a:gd name="T62" fmla="*/ 158 w 196"/>
                <a:gd name="T63" fmla="*/ 322 h 322"/>
                <a:gd name="T64" fmla="*/ 167 w 196"/>
                <a:gd name="T65" fmla="*/ 318 h 322"/>
                <a:gd name="T66" fmla="*/ 131 w 196"/>
                <a:gd name="T67" fmla="*/ 175 h 322"/>
                <a:gd name="T68" fmla="*/ 43 w 196"/>
                <a:gd name="T69" fmla="*/ 87 h 322"/>
                <a:gd name="T70" fmla="*/ 153 w 196"/>
                <a:gd name="T71" fmla="*/ 87 h 322"/>
                <a:gd name="T72" fmla="*/ 139 w 196"/>
                <a:gd name="T73" fmla="*/ 108 h 322"/>
                <a:gd name="T74" fmla="*/ 56 w 196"/>
                <a:gd name="T75" fmla="*/ 108 h 322"/>
                <a:gd name="T76" fmla="*/ 43 w 196"/>
                <a:gd name="T77" fmla="*/ 87 h 322"/>
                <a:gd name="T78" fmla="*/ 161 w 196"/>
                <a:gd name="T79" fmla="*/ 44 h 322"/>
                <a:gd name="T80" fmla="*/ 161 w 196"/>
                <a:gd name="T81" fmla="*/ 61 h 322"/>
                <a:gd name="T82" fmla="*/ 160 w 196"/>
                <a:gd name="T83" fmla="*/ 66 h 322"/>
                <a:gd name="T84" fmla="*/ 35 w 196"/>
                <a:gd name="T85" fmla="*/ 66 h 322"/>
                <a:gd name="T86" fmla="*/ 34 w 196"/>
                <a:gd name="T87" fmla="*/ 44 h 322"/>
                <a:gd name="T88" fmla="*/ 161 w 196"/>
                <a:gd name="T89" fmla="*/ 44 h 322"/>
                <a:gd name="T90" fmla="*/ 56 w 196"/>
                <a:gd name="T91" fmla="*/ 215 h 322"/>
                <a:gd name="T92" fmla="*/ 139 w 196"/>
                <a:gd name="T93" fmla="*/ 215 h 322"/>
                <a:gd name="T94" fmla="*/ 153 w 196"/>
                <a:gd name="T95" fmla="*/ 236 h 322"/>
                <a:gd name="T96" fmla="*/ 42 w 196"/>
                <a:gd name="T97" fmla="*/ 236 h 322"/>
                <a:gd name="T98" fmla="*/ 56 w 196"/>
                <a:gd name="T99" fmla="*/ 215 h 322"/>
                <a:gd name="T100" fmla="*/ 35 w 196"/>
                <a:gd name="T101" fmla="*/ 279 h 322"/>
                <a:gd name="T102" fmla="*/ 34 w 196"/>
                <a:gd name="T103" fmla="*/ 262 h 322"/>
                <a:gd name="T104" fmla="*/ 35 w 196"/>
                <a:gd name="T105" fmla="*/ 258 h 322"/>
                <a:gd name="T106" fmla="*/ 160 w 196"/>
                <a:gd name="T107" fmla="*/ 258 h 322"/>
                <a:gd name="T108" fmla="*/ 161 w 196"/>
                <a:gd name="T109" fmla="*/ 279 h 322"/>
                <a:gd name="T110" fmla="*/ 35 w 196"/>
                <a:gd name="T111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6" h="322">
                  <a:moveTo>
                    <a:pt x="131" y="175"/>
                  </a:moveTo>
                  <a:cubicBezTo>
                    <a:pt x="127" y="171"/>
                    <a:pt x="120" y="171"/>
                    <a:pt x="116" y="176"/>
                  </a:cubicBezTo>
                  <a:cubicBezTo>
                    <a:pt x="112" y="180"/>
                    <a:pt x="113" y="187"/>
                    <a:pt x="117" y="191"/>
                  </a:cubicBezTo>
                  <a:cubicBezTo>
                    <a:pt x="118" y="192"/>
                    <a:pt x="119" y="193"/>
                    <a:pt x="120" y="194"/>
                  </a:cubicBezTo>
                  <a:cubicBezTo>
                    <a:pt x="75" y="194"/>
                    <a:pt x="75" y="194"/>
                    <a:pt x="75" y="194"/>
                  </a:cubicBezTo>
                  <a:cubicBezTo>
                    <a:pt x="83" y="186"/>
                    <a:pt x="93" y="178"/>
                    <a:pt x="104" y="170"/>
                  </a:cubicBezTo>
                  <a:cubicBezTo>
                    <a:pt x="163" y="128"/>
                    <a:pt x="179" y="89"/>
                    <a:pt x="182" y="64"/>
                  </a:cubicBezTo>
                  <a:cubicBezTo>
                    <a:pt x="185" y="42"/>
                    <a:pt x="180" y="21"/>
                    <a:pt x="167" y="6"/>
                  </a:cubicBezTo>
                  <a:cubicBezTo>
                    <a:pt x="163" y="1"/>
                    <a:pt x="156" y="0"/>
                    <a:pt x="152" y="4"/>
                  </a:cubicBezTo>
                  <a:cubicBezTo>
                    <a:pt x="147" y="8"/>
                    <a:pt x="146" y="15"/>
                    <a:pt x="150" y="19"/>
                  </a:cubicBezTo>
                  <a:cubicBezTo>
                    <a:pt x="151" y="20"/>
                    <a:pt x="152" y="22"/>
                    <a:pt x="153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2"/>
                    <a:pt x="44" y="20"/>
                    <a:pt x="45" y="19"/>
                  </a:cubicBezTo>
                  <a:cubicBezTo>
                    <a:pt x="49" y="15"/>
                    <a:pt x="48" y="8"/>
                    <a:pt x="44" y="4"/>
                  </a:cubicBezTo>
                  <a:cubicBezTo>
                    <a:pt x="39" y="0"/>
                    <a:pt x="32" y="1"/>
                    <a:pt x="29" y="6"/>
                  </a:cubicBezTo>
                  <a:cubicBezTo>
                    <a:pt x="5" y="35"/>
                    <a:pt x="0" y="89"/>
                    <a:pt x="64" y="148"/>
                  </a:cubicBezTo>
                  <a:cubicBezTo>
                    <a:pt x="66" y="150"/>
                    <a:pt x="68" y="151"/>
                    <a:pt x="71" y="151"/>
                  </a:cubicBezTo>
                  <a:cubicBezTo>
                    <a:pt x="74" y="151"/>
                    <a:pt x="77" y="150"/>
                    <a:pt x="79" y="147"/>
                  </a:cubicBezTo>
                  <a:cubicBezTo>
                    <a:pt x="83" y="143"/>
                    <a:pt x="83" y="136"/>
                    <a:pt x="78" y="132"/>
                  </a:cubicBezTo>
                  <a:cubicBezTo>
                    <a:pt x="77" y="131"/>
                    <a:pt x="76" y="131"/>
                    <a:pt x="75" y="130"/>
                  </a:cubicBezTo>
                  <a:cubicBezTo>
                    <a:pt x="120" y="130"/>
                    <a:pt x="120" y="130"/>
                    <a:pt x="120" y="130"/>
                  </a:cubicBezTo>
                  <a:cubicBezTo>
                    <a:pt x="112" y="137"/>
                    <a:pt x="103" y="145"/>
                    <a:pt x="91" y="153"/>
                  </a:cubicBezTo>
                  <a:cubicBezTo>
                    <a:pt x="33" y="195"/>
                    <a:pt x="16" y="234"/>
                    <a:pt x="13" y="260"/>
                  </a:cubicBezTo>
                  <a:cubicBezTo>
                    <a:pt x="10" y="281"/>
                    <a:pt x="16" y="302"/>
                    <a:pt x="29" y="318"/>
                  </a:cubicBezTo>
                  <a:cubicBezTo>
                    <a:pt x="31" y="320"/>
                    <a:pt x="34" y="322"/>
                    <a:pt x="37" y="322"/>
                  </a:cubicBezTo>
                  <a:cubicBezTo>
                    <a:pt x="39" y="322"/>
                    <a:pt x="42" y="321"/>
                    <a:pt x="44" y="319"/>
                  </a:cubicBezTo>
                  <a:cubicBezTo>
                    <a:pt x="48" y="316"/>
                    <a:pt x="49" y="309"/>
                    <a:pt x="45" y="304"/>
                  </a:cubicBezTo>
                  <a:cubicBezTo>
                    <a:pt x="44" y="303"/>
                    <a:pt x="43" y="302"/>
                    <a:pt x="43" y="300"/>
                  </a:cubicBezTo>
                  <a:cubicBezTo>
                    <a:pt x="153" y="300"/>
                    <a:pt x="153" y="300"/>
                    <a:pt x="153" y="300"/>
                  </a:cubicBezTo>
                  <a:cubicBezTo>
                    <a:pt x="152" y="302"/>
                    <a:pt x="151" y="303"/>
                    <a:pt x="150" y="304"/>
                  </a:cubicBezTo>
                  <a:cubicBezTo>
                    <a:pt x="146" y="309"/>
                    <a:pt x="147" y="316"/>
                    <a:pt x="152" y="319"/>
                  </a:cubicBezTo>
                  <a:cubicBezTo>
                    <a:pt x="154" y="321"/>
                    <a:pt x="156" y="322"/>
                    <a:pt x="158" y="322"/>
                  </a:cubicBezTo>
                  <a:cubicBezTo>
                    <a:pt x="162" y="322"/>
                    <a:pt x="165" y="320"/>
                    <a:pt x="167" y="318"/>
                  </a:cubicBezTo>
                  <a:cubicBezTo>
                    <a:pt x="191" y="289"/>
                    <a:pt x="196" y="234"/>
                    <a:pt x="131" y="175"/>
                  </a:cubicBezTo>
                  <a:close/>
                  <a:moveTo>
                    <a:pt x="43" y="87"/>
                  </a:moveTo>
                  <a:cubicBezTo>
                    <a:pt x="153" y="87"/>
                    <a:pt x="153" y="87"/>
                    <a:pt x="153" y="87"/>
                  </a:cubicBezTo>
                  <a:cubicBezTo>
                    <a:pt x="150" y="94"/>
                    <a:pt x="145" y="101"/>
                    <a:pt x="139" y="108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0" y="101"/>
                    <a:pt x="46" y="94"/>
                    <a:pt x="43" y="87"/>
                  </a:cubicBezTo>
                  <a:close/>
                  <a:moveTo>
                    <a:pt x="161" y="44"/>
                  </a:moveTo>
                  <a:cubicBezTo>
                    <a:pt x="162" y="50"/>
                    <a:pt x="162" y="55"/>
                    <a:pt x="161" y="61"/>
                  </a:cubicBezTo>
                  <a:cubicBezTo>
                    <a:pt x="161" y="62"/>
                    <a:pt x="161" y="64"/>
                    <a:pt x="160" y="66"/>
                  </a:cubicBezTo>
                  <a:cubicBezTo>
                    <a:pt x="35" y="66"/>
                    <a:pt x="35" y="66"/>
                    <a:pt x="35" y="66"/>
                  </a:cubicBezTo>
                  <a:cubicBezTo>
                    <a:pt x="34" y="58"/>
                    <a:pt x="33" y="51"/>
                    <a:pt x="34" y="44"/>
                  </a:cubicBezTo>
                  <a:lnTo>
                    <a:pt x="161" y="44"/>
                  </a:lnTo>
                  <a:close/>
                  <a:moveTo>
                    <a:pt x="56" y="215"/>
                  </a:moveTo>
                  <a:cubicBezTo>
                    <a:pt x="139" y="215"/>
                    <a:pt x="139" y="215"/>
                    <a:pt x="139" y="215"/>
                  </a:cubicBezTo>
                  <a:cubicBezTo>
                    <a:pt x="145" y="222"/>
                    <a:pt x="149" y="229"/>
                    <a:pt x="153" y="236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46" y="230"/>
                    <a:pt x="50" y="223"/>
                    <a:pt x="56" y="215"/>
                  </a:cubicBezTo>
                  <a:close/>
                  <a:moveTo>
                    <a:pt x="35" y="279"/>
                  </a:moveTo>
                  <a:cubicBezTo>
                    <a:pt x="34" y="274"/>
                    <a:pt x="33" y="268"/>
                    <a:pt x="34" y="262"/>
                  </a:cubicBezTo>
                  <a:cubicBezTo>
                    <a:pt x="34" y="261"/>
                    <a:pt x="35" y="259"/>
                    <a:pt x="35" y="258"/>
                  </a:cubicBezTo>
                  <a:cubicBezTo>
                    <a:pt x="160" y="258"/>
                    <a:pt x="160" y="258"/>
                    <a:pt x="160" y="258"/>
                  </a:cubicBezTo>
                  <a:cubicBezTo>
                    <a:pt x="162" y="265"/>
                    <a:pt x="162" y="272"/>
                    <a:pt x="161" y="279"/>
                  </a:cubicBezTo>
                  <a:lnTo>
                    <a:pt x="35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7178149" y="1427581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AB336811-05A4-4C69-A4E9-1BFE496BF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6825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7199313" y="4424295"/>
            <a:ext cx="4968875" cy="3676718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4675" y="1761015"/>
            <a:ext cx="6272692" cy="26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74675" y="1358045"/>
            <a:ext cx="6602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Параметры продукта «Поставщики крупнейших заказчиков»</a:t>
            </a: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2844799" y="228781"/>
            <a:ext cx="9652001" cy="698685"/>
          </a:xfrm>
        </p:spPr>
        <p:txBody>
          <a:bodyPr/>
          <a:lstStyle/>
          <a:p>
            <a:r>
              <a:rPr lang="ru-RU" sz="2400" b="0" dirty="0"/>
              <a:t>Условия специального продукта </a:t>
            </a:r>
            <a:r>
              <a:rPr lang="en-US" sz="2400" b="0" dirty="0"/>
              <a:t/>
            </a:r>
            <a:br>
              <a:rPr lang="en-US" sz="2400" b="0" dirty="0"/>
            </a:br>
            <a:r>
              <a:rPr lang="ru-RU" sz="2400" b="1" dirty="0"/>
              <a:t>«Поставщики крупнейших заказчиков»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89035" y="1761015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189035" y="1388189"/>
            <a:ext cx="3224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Предмет лизинга*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44601" y="7852218"/>
            <a:ext cx="11805920" cy="682543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ru-RU" sz="1000" dirty="0">
                <a:solidFill>
                  <a:schemeClr val="accent5"/>
                </a:solidFill>
              </a:rPr>
              <a:t>* Новое (не бывшее в употреблении) оборудование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  <a:p>
            <a:pPr lvl="0"/>
            <a:r>
              <a:rPr lang="ru-RU" sz="1000" dirty="0">
                <a:solidFill>
                  <a:schemeClr val="accent5"/>
                </a:solidFill>
              </a:rPr>
              <a:t>*** В соответствии с частью 82 статьи 3 Федерального закона от 18.07.2011 № 223-ФЗ «О закупках товаров, работ, услуг отдельными видами юридических лиц» для целей проведения оценки соответствия и мониторинга соответствия, предусмотренных статьей 51 вышеуказанного Федерального закона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99313" y="1902970"/>
            <a:ext cx="496887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300" dirty="0">
                <a:solidFill>
                  <a:srgbClr val="0070C0"/>
                </a:solidFill>
              </a:rPr>
              <a:t>Предмет лизинга удовлетворяет одному или нескольким из следующих требований: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является промышленным оборудованием;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0070C0"/>
                </a:solidFill>
              </a:rPr>
              <a:t>предмет лизинга предназначен и приобретается Лизингополучателем для целей производства, первичной и (или) последующей (промышленной) переработки сельскохозяйственной продукции.</a:t>
            </a: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459867" y="3510070"/>
          <a:ext cx="6387500" cy="4409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2212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4555288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88199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 млн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881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поручительства собственников, контролирующих более 50% долей/ акций Лизингополучателя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" name="Freeform 21"/>
          <p:cNvSpPr>
            <a:spLocks noChangeAspect="1"/>
          </p:cNvSpPr>
          <p:nvPr/>
        </p:nvSpPr>
        <p:spPr bwMode="auto">
          <a:xfrm>
            <a:off x="7420128" y="4822357"/>
            <a:ext cx="598068" cy="574279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00404" y="4533152"/>
            <a:ext cx="3841110" cy="1703128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Субъект индивидуального и малого предпринимательства (ИМП)**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Лизингополучатель является поставщиком конкретных и отдельных заказчиков, определяемых Правительством Российской Федерации***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77537" y="5513733"/>
            <a:ext cx="11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4E79"/>
                </a:solidFill>
              </a:rPr>
              <a:t>Профиль клиента</a:t>
            </a:r>
          </a:p>
        </p:txBody>
      </p:sp>
      <p:sp>
        <p:nvSpPr>
          <p:cNvPr id="54" name="L-Shape 10"/>
          <p:cNvSpPr/>
          <p:nvPr/>
        </p:nvSpPr>
        <p:spPr>
          <a:xfrm rot="13701821">
            <a:off x="9604581" y="6410458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753229" y="6385397"/>
            <a:ext cx="18003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Величина дохода</a:t>
            </a:r>
            <a:endParaRPr lang="en-US" sz="1200" b="1" dirty="0">
              <a:solidFill>
                <a:srgbClr val="1F4E79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018768" y="6385397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800 млн руб.</a:t>
            </a:r>
          </a:p>
        </p:txBody>
      </p:sp>
      <p:sp>
        <p:nvSpPr>
          <p:cNvPr id="59" name="L-Shape 10"/>
          <p:cNvSpPr/>
          <p:nvPr/>
        </p:nvSpPr>
        <p:spPr>
          <a:xfrm rot="13701821">
            <a:off x="9609252" y="6914429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420128" y="6801536"/>
            <a:ext cx="2199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0018768" y="6900712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</a:rPr>
              <a:t>До 100 человек</a:t>
            </a:r>
          </a:p>
        </p:txBody>
      </p:sp>
      <p:sp>
        <p:nvSpPr>
          <p:cNvPr id="67" name="L-Shape 10"/>
          <p:cNvSpPr/>
          <p:nvPr/>
        </p:nvSpPr>
        <p:spPr>
          <a:xfrm rot="13701821">
            <a:off x="9609252" y="7444334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7677381" y="7430502"/>
            <a:ext cx="1833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Срок регистрации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0018767" y="7430617"/>
            <a:ext cx="16616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</a:rPr>
              <a:t>Более 12 месяцев</a:t>
            </a:r>
          </a:p>
        </p:txBody>
      </p:sp>
      <p:grpSp>
        <p:nvGrpSpPr>
          <p:cNvPr id="77" name="Группа 76"/>
          <p:cNvGrpSpPr/>
          <p:nvPr/>
        </p:nvGrpSpPr>
        <p:grpSpPr>
          <a:xfrm>
            <a:off x="2835736" y="1974521"/>
            <a:ext cx="1294066" cy="1429040"/>
            <a:chOff x="8744843" y="2953459"/>
            <a:chExt cx="1613622" cy="2233881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3" name="Freeform 34"/>
          <p:cNvSpPr>
            <a:spLocks noChangeAspect="1" noEditPoints="1"/>
          </p:cNvSpPr>
          <p:nvPr/>
        </p:nvSpPr>
        <p:spPr bwMode="auto">
          <a:xfrm>
            <a:off x="3088393" y="2373387"/>
            <a:ext cx="833185" cy="600872"/>
          </a:xfrm>
          <a:custGeom>
            <a:avLst/>
            <a:gdLst/>
            <a:ahLst/>
            <a:cxnLst>
              <a:cxn ang="0">
                <a:pos x="22" y="53"/>
              </a:cxn>
              <a:cxn ang="0">
                <a:pos x="33" y="42"/>
              </a:cxn>
              <a:cxn ang="0">
                <a:pos x="44" y="53"/>
              </a:cxn>
              <a:cxn ang="0">
                <a:pos x="33" y="64"/>
              </a:cxn>
              <a:cxn ang="0">
                <a:pos x="22" y="53"/>
              </a:cxn>
              <a:cxn ang="0">
                <a:pos x="87" y="53"/>
              </a:cxn>
              <a:cxn ang="0">
                <a:pos x="97" y="42"/>
              </a:cxn>
              <a:cxn ang="0">
                <a:pos x="108" y="53"/>
              </a:cxn>
              <a:cxn ang="0">
                <a:pos x="97" y="64"/>
              </a:cxn>
              <a:cxn ang="0">
                <a:pos x="87" y="53"/>
              </a:cxn>
              <a:cxn ang="0">
                <a:pos x="115" y="26"/>
              </a:cxn>
              <a:cxn ang="0">
                <a:pos x="113" y="25"/>
              </a:cxn>
              <a:cxn ang="0">
                <a:pos x="109" y="20"/>
              </a:cxn>
              <a:cxn ang="0">
                <a:pos x="104" y="3"/>
              </a:cxn>
              <a:cxn ang="0">
                <a:pos x="100" y="0"/>
              </a:cxn>
              <a:cxn ang="0">
                <a:pos x="5" y="0"/>
              </a:cxn>
              <a:cxn ang="0">
                <a:pos x="2" y="3"/>
              </a:cxn>
              <a:cxn ang="0">
                <a:pos x="2" y="48"/>
              </a:cxn>
              <a:cxn ang="0">
                <a:pos x="0" y="48"/>
              </a:cxn>
              <a:cxn ang="0">
                <a:pos x="0" y="53"/>
              </a:cxn>
              <a:cxn ang="0">
                <a:pos x="16" y="53"/>
              </a:cxn>
              <a:cxn ang="0">
                <a:pos x="19" y="50"/>
              </a:cxn>
              <a:cxn ang="0">
                <a:pos x="33" y="39"/>
              </a:cxn>
              <a:cxn ang="0">
                <a:pos x="47" y="50"/>
              </a:cxn>
              <a:cxn ang="0">
                <a:pos x="50" y="53"/>
              </a:cxn>
              <a:cxn ang="0">
                <a:pos x="80" y="53"/>
              </a:cxn>
              <a:cxn ang="0">
                <a:pos x="83" y="50"/>
              </a:cxn>
              <a:cxn ang="0">
                <a:pos x="97" y="39"/>
              </a:cxn>
              <a:cxn ang="0">
                <a:pos x="111" y="50"/>
              </a:cxn>
              <a:cxn ang="0">
                <a:pos x="114" y="53"/>
              </a:cxn>
              <a:cxn ang="0">
                <a:pos x="118" y="50"/>
              </a:cxn>
              <a:cxn ang="0">
                <a:pos x="118" y="31"/>
              </a:cxn>
              <a:cxn ang="0">
                <a:pos x="115" y="26"/>
              </a:cxn>
              <a:cxn ang="0">
                <a:pos x="89" y="33"/>
              </a:cxn>
              <a:cxn ang="0">
                <a:pos x="88" y="37"/>
              </a:cxn>
              <a:cxn ang="0">
                <a:pos x="80" y="47"/>
              </a:cxn>
              <a:cxn ang="0">
                <a:pos x="77" y="49"/>
              </a:cxn>
              <a:cxn ang="0">
                <a:pos x="74" y="49"/>
              </a:cxn>
              <a:cxn ang="0">
                <a:pos x="71" y="46"/>
              </a:cxn>
              <a:cxn ang="0">
                <a:pos x="71" y="10"/>
              </a:cxn>
              <a:cxn ang="0">
                <a:pos x="74" y="7"/>
              </a:cxn>
              <a:cxn ang="0">
                <a:pos x="86" y="7"/>
              </a:cxn>
              <a:cxn ang="0">
                <a:pos x="89" y="10"/>
              </a:cxn>
              <a:cxn ang="0">
                <a:pos x="89" y="33"/>
              </a:cxn>
              <a:cxn ang="0">
                <a:pos x="102" y="23"/>
              </a:cxn>
              <a:cxn ang="0">
                <a:pos x="96" y="23"/>
              </a:cxn>
              <a:cxn ang="0">
                <a:pos x="93" y="20"/>
              </a:cxn>
              <a:cxn ang="0">
                <a:pos x="93" y="10"/>
              </a:cxn>
              <a:cxn ang="0">
                <a:pos x="96" y="7"/>
              </a:cxn>
              <a:cxn ang="0">
                <a:pos x="98" y="7"/>
              </a:cxn>
              <a:cxn ang="0">
                <a:pos x="102" y="10"/>
              </a:cxn>
              <a:cxn ang="0">
                <a:pos x="104" y="20"/>
              </a:cxn>
              <a:cxn ang="0">
                <a:pos x="102" y="23"/>
              </a:cxn>
            </a:cxnLst>
            <a:rect l="0" t="0" r="r" b="b"/>
            <a:pathLst>
              <a:path w="118" h="64">
                <a:moveTo>
                  <a:pt x="22" y="53"/>
                </a:moveTo>
                <a:cubicBezTo>
                  <a:pt x="22" y="47"/>
                  <a:pt x="27" y="42"/>
                  <a:pt x="33" y="42"/>
                </a:cubicBezTo>
                <a:cubicBezTo>
                  <a:pt x="39" y="42"/>
                  <a:pt x="44" y="47"/>
                  <a:pt x="44" y="53"/>
                </a:cubicBezTo>
                <a:cubicBezTo>
                  <a:pt x="44" y="59"/>
                  <a:pt x="39" y="64"/>
                  <a:pt x="33" y="64"/>
                </a:cubicBezTo>
                <a:cubicBezTo>
                  <a:pt x="27" y="64"/>
                  <a:pt x="22" y="59"/>
                  <a:pt x="22" y="53"/>
                </a:cubicBezTo>
                <a:close/>
                <a:moveTo>
                  <a:pt x="87" y="53"/>
                </a:moveTo>
                <a:cubicBezTo>
                  <a:pt x="87" y="47"/>
                  <a:pt x="91" y="42"/>
                  <a:pt x="97" y="42"/>
                </a:cubicBezTo>
                <a:cubicBezTo>
                  <a:pt x="103" y="42"/>
                  <a:pt x="108" y="47"/>
                  <a:pt x="108" y="53"/>
                </a:cubicBezTo>
                <a:cubicBezTo>
                  <a:pt x="108" y="59"/>
                  <a:pt x="103" y="64"/>
                  <a:pt x="97" y="64"/>
                </a:cubicBezTo>
                <a:cubicBezTo>
                  <a:pt x="91" y="64"/>
                  <a:pt x="87" y="59"/>
                  <a:pt x="87" y="53"/>
                </a:cubicBezTo>
                <a:close/>
                <a:moveTo>
                  <a:pt x="115" y="26"/>
                </a:moveTo>
                <a:cubicBezTo>
                  <a:pt x="113" y="25"/>
                  <a:pt x="113" y="25"/>
                  <a:pt x="113" y="25"/>
                </a:cubicBezTo>
                <a:cubicBezTo>
                  <a:pt x="111" y="24"/>
                  <a:pt x="110" y="22"/>
                  <a:pt x="109" y="20"/>
                </a:cubicBezTo>
                <a:cubicBezTo>
                  <a:pt x="104" y="3"/>
                  <a:pt x="104" y="3"/>
                  <a:pt x="104" y="3"/>
                </a:cubicBezTo>
                <a:cubicBezTo>
                  <a:pt x="104" y="2"/>
                  <a:pt x="102" y="0"/>
                  <a:pt x="100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2" y="2"/>
                  <a:pt x="2" y="3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8" y="53"/>
                  <a:pt x="19" y="52"/>
                  <a:pt x="19" y="50"/>
                </a:cubicBezTo>
                <a:cubicBezTo>
                  <a:pt x="20" y="44"/>
                  <a:pt x="26" y="39"/>
                  <a:pt x="33" y="39"/>
                </a:cubicBezTo>
                <a:cubicBezTo>
                  <a:pt x="40" y="39"/>
                  <a:pt x="45" y="44"/>
                  <a:pt x="47" y="50"/>
                </a:cubicBezTo>
                <a:cubicBezTo>
                  <a:pt x="47" y="52"/>
                  <a:pt x="48" y="53"/>
                  <a:pt x="50" y="53"/>
                </a:cubicBezTo>
                <a:cubicBezTo>
                  <a:pt x="80" y="53"/>
                  <a:pt x="80" y="53"/>
                  <a:pt x="80" y="53"/>
                </a:cubicBezTo>
                <a:cubicBezTo>
                  <a:pt x="83" y="53"/>
                  <a:pt x="83" y="52"/>
                  <a:pt x="83" y="50"/>
                </a:cubicBezTo>
                <a:cubicBezTo>
                  <a:pt x="85" y="44"/>
                  <a:pt x="90" y="39"/>
                  <a:pt x="97" y="39"/>
                </a:cubicBezTo>
                <a:cubicBezTo>
                  <a:pt x="104" y="39"/>
                  <a:pt x="110" y="44"/>
                  <a:pt x="111" y="50"/>
                </a:cubicBezTo>
                <a:cubicBezTo>
                  <a:pt x="111" y="52"/>
                  <a:pt x="112" y="53"/>
                  <a:pt x="114" y="53"/>
                </a:cubicBezTo>
                <a:cubicBezTo>
                  <a:pt x="116" y="53"/>
                  <a:pt x="118" y="51"/>
                  <a:pt x="118" y="50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8" y="29"/>
                  <a:pt x="116" y="27"/>
                  <a:pt x="115" y="26"/>
                </a:cubicBezTo>
                <a:close/>
                <a:moveTo>
                  <a:pt x="89" y="33"/>
                </a:moveTo>
                <a:cubicBezTo>
                  <a:pt x="89" y="35"/>
                  <a:pt x="88" y="36"/>
                  <a:pt x="88" y="37"/>
                </a:cubicBezTo>
                <a:cubicBezTo>
                  <a:pt x="84" y="39"/>
                  <a:pt x="81" y="43"/>
                  <a:pt x="80" y="47"/>
                </a:cubicBezTo>
                <a:cubicBezTo>
                  <a:pt x="79" y="49"/>
                  <a:pt x="79" y="49"/>
                  <a:pt x="77" y="49"/>
                </a:cubicBezTo>
                <a:cubicBezTo>
                  <a:pt x="76" y="49"/>
                  <a:pt x="74" y="49"/>
                  <a:pt x="74" y="49"/>
                </a:cubicBezTo>
                <a:cubicBezTo>
                  <a:pt x="73" y="49"/>
                  <a:pt x="71" y="48"/>
                  <a:pt x="71" y="46"/>
                </a:cubicBezTo>
                <a:cubicBezTo>
                  <a:pt x="71" y="10"/>
                  <a:pt x="71" y="10"/>
                  <a:pt x="71" y="10"/>
                </a:cubicBezTo>
                <a:cubicBezTo>
                  <a:pt x="71" y="8"/>
                  <a:pt x="73" y="7"/>
                  <a:pt x="74" y="7"/>
                </a:cubicBezTo>
                <a:cubicBezTo>
                  <a:pt x="86" y="7"/>
                  <a:pt x="86" y="7"/>
                  <a:pt x="86" y="7"/>
                </a:cubicBezTo>
                <a:cubicBezTo>
                  <a:pt x="88" y="7"/>
                  <a:pt x="89" y="8"/>
                  <a:pt x="89" y="10"/>
                </a:cubicBezTo>
                <a:cubicBezTo>
                  <a:pt x="89" y="10"/>
                  <a:pt x="89" y="31"/>
                  <a:pt x="89" y="33"/>
                </a:cubicBezTo>
                <a:close/>
                <a:moveTo>
                  <a:pt x="102" y="23"/>
                </a:moveTo>
                <a:cubicBezTo>
                  <a:pt x="96" y="23"/>
                  <a:pt x="96" y="23"/>
                  <a:pt x="96" y="23"/>
                </a:cubicBezTo>
                <a:cubicBezTo>
                  <a:pt x="95" y="23"/>
                  <a:pt x="93" y="21"/>
                  <a:pt x="93" y="20"/>
                </a:cubicBezTo>
                <a:cubicBezTo>
                  <a:pt x="93" y="10"/>
                  <a:pt x="93" y="10"/>
                  <a:pt x="93" y="10"/>
                </a:cubicBezTo>
                <a:cubicBezTo>
                  <a:pt x="93" y="8"/>
                  <a:pt x="95" y="7"/>
                  <a:pt x="96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9" y="7"/>
                  <a:pt x="101" y="8"/>
                  <a:pt x="102" y="1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5" y="21"/>
                  <a:pt x="104" y="23"/>
                  <a:pt x="102" y="2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89035" y="3981993"/>
            <a:ext cx="468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Требования к лизингополучателю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7189035" y="4319893"/>
            <a:ext cx="49791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0505441D-8E42-4FCB-855B-B0ECB2C19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300" y="139314"/>
            <a:ext cx="3176402" cy="8887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16333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1848</Words>
  <Application>Microsoft Office PowerPoint</Application>
  <PresentationFormat>Произвольный</PresentationFormat>
  <Paragraphs>274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Программа льготного лизинга  оборудования для малого бизнеса</vt:lpstr>
      <vt:lpstr>Программа льготного лизинга  оборудования для субъектов ИМП* Общая информация</vt:lpstr>
      <vt:lpstr>Лизинговые продукты для  приобретения оборудования в рамках Программы льготного лизинга</vt:lpstr>
      <vt:lpstr>Условия специального продукта  «Высокотехнологичное и  инновационное производство»</vt:lpstr>
      <vt:lpstr>Условия специального продукта  «Приоритетное производство»</vt:lpstr>
      <vt:lpstr>Условия специального продукта «Создание»  для сельскохозяйственных кооперативов</vt:lpstr>
      <vt:lpstr>Условия специального продукта «Развитие» для сельскохозяйственных кооперативов</vt:lpstr>
      <vt:lpstr>Условия специального продукта «Поставщики  высокотехнологичной и инновационной  продукции для крупнейших заказчиков»</vt:lpstr>
      <vt:lpstr>Условия специального продукта  «Поставщики крупнейших заказчиков»</vt:lpstr>
      <vt:lpstr>Слайд 10</vt:lpstr>
      <vt:lpstr>Условия специального продукта «Моногорода и ТОСЭР»</vt:lpstr>
      <vt:lpstr>Ставка удорожания</vt:lpstr>
      <vt:lpstr>Контактная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льготного лизинга оборудования для малого бизнеса</dc:title>
  <dc:creator>Microsoft Office User</dc:creator>
  <cp:lastModifiedBy>Z270</cp:lastModifiedBy>
  <cp:revision>15</cp:revision>
  <cp:lastPrinted>2018-10-23T11:36:31Z</cp:lastPrinted>
  <dcterms:created xsi:type="dcterms:W3CDTF">2018-08-23T06:29:38Z</dcterms:created>
  <dcterms:modified xsi:type="dcterms:W3CDTF">2018-11-06T01:24:19Z</dcterms:modified>
</cp:coreProperties>
</file>