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6C1FE-FBD3-4430-B6E8-1C73C1FE62FC}" type="datetimeFigureOut">
              <a:rPr lang="ru-RU" smtClean="0"/>
              <a:t>07.07.2014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C6738-061F-44D1-B794-429A36BA702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C8311-A7EC-4305-A5BA-618BE7A866EF}" type="datetime1">
              <a:rPr lang="ru-RU" smtClean="0"/>
              <a:t>07.07.2014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67D7E-2136-4607-9138-568EBBFBEAF9}" type="datetime1">
              <a:rPr lang="ru-RU" smtClean="0"/>
              <a:t>07.07.2014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6032-DA28-48CB-99A5-EAC5AE8868DD}" type="datetime1">
              <a:rPr lang="ru-RU" smtClean="0"/>
              <a:t>07.07.2014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C5D04-E200-4493-BE2F-2744F892FB91}" type="datetime1">
              <a:rPr lang="ru-RU" smtClean="0"/>
              <a:t>07.07.2014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003FA-B552-4331-9959-1613E1E0266F}" type="datetime1">
              <a:rPr lang="ru-RU" smtClean="0"/>
              <a:t>07.07.2014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D032A-2087-4A83-B997-0D0430C54D44}" type="datetime1">
              <a:rPr lang="ru-RU" smtClean="0"/>
              <a:t>07.07.2014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053BC-89C1-4F43-95B1-06AE2E706FD4}" type="datetime1">
              <a:rPr lang="ru-RU" smtClean="0"/>
              <a:t>07.07.2014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032CD-88AF-4B35-9D8A-EFBF20342694}" type="datetime1">
              <a:rPr lang="ru-RU" smtClean="0"/>
              <a:t>07.07.2014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D7C0-20EE-4885-AAD9-909124999D95}" type="datetime1">
              <a:rPr lang="ru-RU" smtClean="0"/>
              <a:t>07.07.2014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93975-1AEE-4BFC-94B4-C1E1AAB6F4A7}" type="datetime1">
              <a:rPr lang="ru-RU" smtClean="0"/>
              <a:t>07.07.2014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B9D8-49B3-483B-A228-ADA8A8EBA16A}" type="datetime1">
              <a:rPr lang="ru-RU" smtClean="0"/>
              <a:t>07.07.2014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BB549-5662-48D1-8217-EC86ECF379BF}" type="datetime1">
              <a:rPr lang="ru-RU" smtClean="0"/>
              <a:t>07.07.2014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8C29C-9851-449D-8DCB-F7C76B0FF88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 descr="C:\Users\Ольга\Desktop\1167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0"/>
            <a:ext cx="6156176" cy="384761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5" name="Рисунок 4" descr="эмблема новы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620688"/>
            <a:ext cx="2638359" cy="261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79512" y="3933056"/>
            <a:ext cx="8324908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1"/>
            <a:r>
              <a:rPr lang="ru-RU" sz="3200" b="1" dirty="0" smtClean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Segoe UI Light" pitchFamily="34" charset="0"/>
                <a:cs typeface="Segoe UI Light" pitchFamily="34" charset="0"/>
              </a:rPr>
              <a:t>Приоритетные направления деятельности </a:t>
            </a:r>
          </a:p>
          <a:p>
            <a:pPr lvl="1"/>
            <a:r>
              <a:rPr lang="ru-RU" sz="3200" b="1" dirty="0" smtClean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Segoe UI Light" pitchFamily="34" charset="0"/>
                <a:cs typeface="Segoe UI Light" pitchFamily="34" charset="0"/>
              </a:rPr>
              <a:t>НП СРО «Союз строителей Якутии»</a:t>
            </a:r>
          </a:p>
          <a:p>
            <a:pPr lvl="1"/>
            <a:r>
              <a:rPr lang="ru-RU" sz="3200" b="1" dirty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Segoe UI Light" pitchFamily="34" charset="0"/>
                <a:cs typeface="Segoe UI Light" pitchFamily="34" charset="0"/>
              </a:rPr>
              <a:t>н</a:t>
            </a:r>
            <a:r>
              <a:rPr lang="ru-RU" sz="3200" b="1" dirty="0" smtClean="0">
                <a:ln w="11430"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Segoe UI Light" pitchFamily="34" charset="0"/>
                <a:cs typeface="Segoe UI Light" pitchFamily="34" charset="0"/>
              </a:rPr>
              <a:t>а 2014-2015 годы</a:t>
            </a:r>
            <a:endParaRPr lang="ru-RU" sz="3200" b="1" dirty="0">
              <a:ln w="11430"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Segoe UI Light" pitchFamily="34" charset="0"/>
              <a:cs typeface="Segoe UI Light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332656"/>
            <a:ext cx="6198685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нп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сро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«союз строителей </a:t>
            </a:r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якутии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300679"/>
            <a:ext cx="769640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UI Light" pitchFamily="34" charset="0"/>
                <a:cs typeface="Segoe UI Light" pitchFamily="34" charset="0"/>
              </a:rPr>
              <a:t>Предупреждение причинения вреда 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UI Light" pitchFamily="34" charset="0"/>
                <a:cs typeface="Segoe UI Light" pitchFamily="34" charset="0"/>
              </a:rPr>
              <a:t>и повышение качества строительства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UI Light" pitchFamily="34" charset="0"/>
              <a:cs typeface="Segoe UI Light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1619672" y="3596823"/>
            <a:ext cx="432048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7098" y="4604935"/>
            <a:ext cx="21527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Осуществление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допуска и контроля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строительных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организаций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4427984" y="3668831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66481" y="4748951"/>
            <a:ext cx="29545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Представление и защита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з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аконных прав и интересов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ч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ленов СРО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6732240" y="3668831"/>
            <a:ext cx="792088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00192" y="4676943"/>
            <a:ext cx="2644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Содействие развитию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тройкомплекса 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Якутии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179512" y="836712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Рисунок 31" descr="эмблема новы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88640"/>
            <a:ext cx="76615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Прямоугольник 32"/>
          <p:cNvSpPr/>
          <p:nvPr/>
        </p:nvSpPr>
        <p:spPr>
          <a:xfrm>
            <a:off x="899592" y="1065510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НП СРО «Союз строителей Якутии»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создана для содействия ее членам в осуществлении деятельности, направленной на достижение целей, предусмотренных Уставом Партнерства.</a:t>
            </a:r>
            <a:endParaRPr lang="ru-RU" dirty="0">
              <a:latin typeface="Segoe UI Light" pitchFamily="34" charset="0"/>
              <a:cs typeface="Segoe UI Light" pitchFamily="34" charset="0"/>
            </a:endParaRPr>
          </a:p>
        </p:txBody>
      </p:sp>
      <p:sp>
        <p:nvSpPr>
          <p:cNvPr id="34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4B8C29C-9851-449D-8DCB-F7C76B0FF883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332656"/>
            <a:ext cx="5639685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Проблемы стройкомплекса </a:t>
            </a:r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якутии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179512" y="836712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99592" y="2932489"/>
            <a:ext cx="75608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Основные проблемы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стройкомплекса республики:</a:t>
            </a:r>
          </a:p>
          <a:p>
            <a:pPr marL="342900" indent="-342900" algn="just">
              <a:buAutoNum type="arabicPeriod"/>
            </a:pPr>
            <a:r>
              <a:rPr lang="ru-RU" sz="1600" u="sng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падение </a:t>
            </a:r>
            <a:r>
              <a:rPr lang="ru-RU" sz="1600" u="sng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престижа рабочих профессий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, что влечет за собой вынужденное привлечение в строительство мигрантов; 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  <a:latin typeface="Segoe UI Light" pitchFamily="34" charset="0"/>
              <a:cs typeface="Segoe UI Light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1600" u="sng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слабая </a:t>
            </a:r>
            <a:r>
              <a:rPr lang="ru-RU" sz="1600" u="sng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материально-техническая база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строительных организаций республики, которая снижает их конкурентоспособность; </a:t>
            </a:r>
            <a:endParaRPr lang="ru-RU" sz="1600" dirty="0" smtClean="0">
              <a:solidFill>
                <a:schemeClr val="accent1">
                  <a:lumMod val="75000"/>
                </a:schemeClr>
              </a:solidFill>
              <a:latin typeface="Segoe UI Light" pitchFamily="34" charset="0"/>
              <a:cs typeface="Segoe UI Light" pitchFamily="34" charset="0"/>
            </a:endParaRPr>
          </a:p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существенное </a:t>
            </a:r>
            <a:r>
              <a:rPr lang="ru-RU" sz="1600" u="sng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несоответствие сметных расчетных и фактических цен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на строительные ресурсы, что порождает множество проблем в строительстве и отражается на безопасности и качестве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строительства;</a:t>
            </a:r>
          </a:p>
          <a:p>
            <a:pPr marL="342900" indent="-342900" algn="just">
              <a:buAutoNum type="arabicPeriod"/>
            </a:pPr>
            <a:r>
              <a:rPr lang="ru-RU" sz="1600" u="sng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несовершенство федеральной контрактной системы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в сфере строительства;</a:t>
            </a:r>
          </a:p>
          <a:p>
            <a:pPr marL="342900" indent="-342900" algn="just">
              <a:buAutoNum type="arabicPeriod"/>
            </a:pPr>
            <a:r>
              <a:rPr lang="ru-RU" sz="1600" u="sng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недобросовестные СРО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.</a:t>
            </a:r>
          </a:p>
          <a:p>
            <a:pPr marL="342900" indent="-342900" algn="just"/>
            <a:endParaRPr lang="ru-RU" sz="1600" dirty="0">
              <a:solidFill>
                <a:schemeClr val="accent1">
                  <a:lumMod val="75000"/>
                </a:schemeClr>
              </a:solidFill>
              <a:latin typeface="Segoe UI Light" pitchFamily="34" charset="0"/>
              <a:cs typeface="Segoe UI Light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43608" y="5221649"/>
            <a:ext cx="7344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Segoe UI Light" pitchFamily="34" charset="0"/>
              <a:cs typeface="Segoe UI Light" pitchFamily="34" charset="0"/>
            </a:endParaRPr>
          </a:p>
          <a:p>
            <a:pPr marL="342900" indent="-342900"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    Необходима консолидация власти, бизнеса и общества для совместного решения этих проблем.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Segoe UI Light" pitchFamily="34" charset="0"/>
              <a:cs typeface="Segoe UI Light" pitchFamily="34" charset="0"/>
            </a:endParaRPr>
          </a:p>
        </p:txBody>
      </p:sp>
      <p:pic>
        <p:nvPicPr>
          <p:cNvPr id="15" name="Picture 2" descr="C:\Users\Ольга\Desktop\1379433295_gastarbai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717" y="1124744"/>
            <a:ext cx="2271497" cy="1512168"/>
          </a:xfrm>
          <a:prstGeom prst="rect">
            <a:avLst/>
          </a:prstGeom>
          <a:noFill/>
        </p:spPr>
      </p:pic>
      <p:pic>
        <p:nvPicPr>
          <p:cNvPr id="16" name="Picture 4" descr="http://www.sowintech.ru/gruz_oboryd.files/samoxod_files/samaxod4_ful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39" y="1160748"/>
            <a:ext cx="1968219" cy="1476164"/>
          </a:xfrm>
          <a:prstGeom prst="rect">
            <a:avLst/>
          </a:prstGeom>
          <a:noFill/>
        </p:spPr>
      </p:pic>
      <p:pic>
        <p:nvPicPr>
          <p:cNvPr id="17" name="Picture 5" descr="C:\Users\Ольга\Desktop\3972105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124744"/>
            <a:ext cx="2803622" cy="1512168"/>
          </a:xfrm>
          <a:prstGeom prst="rect">
            <a:avLst/>
          </a:prstGeom>
          <a:noFill/>
        </p:spPr>
      </p:pic>
      <p:pic>
        <p:nvPicPr>
          <p:cNvPr id="18" name="Рисунок 17" descr="эмблема новый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188640"/>
            <a:ext cx="76615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4B8C29C-9851-449D-8DCB-F7C76B0FF883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332656"/>
            <a:ext cx="6927537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Приоритетные направления деятельности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179512" y="836712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55576" y="1412777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Segoe UI Light" pitchFamily="34" charset="0"/>
              <a:ea typeface="Calibri" pitchFamily="34" charset="0"/>
              <a:cs typeface="Segoe UI Light" pitchFamily="34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НП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СРО «Союз строителей Якутии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предлагает определить приоритетные направления деятельности на 2014-2015 годы: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Segoe UI Light" pitchFamily="34" charset="0"/>
              <a:ea typeface="Calibri" pitchFamily="34" charset="0"/>
              <a:cs typeface="Segoe UI Light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 Light" pitchFamily="34" charset="0"/>
                <a:ea typeface="Calibri" pitchFamily="34" charset="0"/>
                <a:cs typeface="Segoe UI Light" pitchFamily="34" charset="0"/>
              </a:rPr>
              <a:t>1. Повышение уровня безопасности и качества осуществления строительства, реконструкции, капитального ремонта объектов капитального строительства;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Segoe UI Light" pitchFamily="34" charset="0"/>
              <a:cs typeface="Segoe UI Light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 Light" pitchFamily="34" charset="0"/>
                <a:ea typeface="Calibri" pitchFamily="34" charset="0"/>
                <a:cs typeface="Segoe UI Light" pitchFamily="34" charset="0"/>
              </a:rPr>
              <a:t>2.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Участие в совершенствовании законодательства в сфере саморегулирования и градостроительной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деятельности;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Segoe UI Light" pitchFamily="34" charset="0"/>
              <a:cs typeface="Segoe UI Light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Segoe UI Light" pitchFamily="34" charset="0"/>
                <a:ea typeface="Calibri" pitchFamily="34" charset="0"/>
                <a:cs typeface="Segoe UI Light" pitchFamily="34" charset="0"/>
              </a:rPr>
              <a:t>3. Содействие комплексному и динамичному развитию строительной отрасли республики.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Segoe UI Light" pitchFamily="34" charset="0"/>
              <a:cs typeface="Segoe UI Light" pitchFamily="34" charset="0"/>
            </a:endParaRPr>
          </a:p>
        </p:txBody>
      </p:sp>
      <p:pic>
        <p:nvPicPr>
          <p:cNvPr id="18" name="Рисунок 17" descr="эмблема новы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88640"/>
            <a:ext cx="76615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971600" y="4509120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основе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указанных направлений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будут реализованы конкретные мероприятия для эффективной деятельности по развитию строительного комплекса региона и членов НП СРО «Союз строителей Якутии» в частности.</a:t>
            </a:r>
          </a:p>
        </p:txBody>
      </p:sp>
      <p:sp>
        <p:nvSpPr>
          <p:cNvPr id="20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4B8C29C-9851-449D-8DCB-F7C76B0FF883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1196171"/>
            <a:ext cx="799288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Повышение уровня безопасности и качества осуществления строительства, реконструкции, капитального ремонта объектов капитального строительства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мероприятий по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первому приоритетному направлению деятельности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будет способствовать 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совершенствованию технического регулирования и повышению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кадрового потенциала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сфере строительства.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Участие в совершенствовании законодательства в сфере саморегулирования и градостроительной деятельности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мероприятий  по второму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приоритетному направлению деятельности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предполагает активизацию и развитие взаимодействия с органами государственной власти различного уровня. С этой целью необходимо 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Экспертный Совет Партнерства 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части разработки и формирования актуальных для строительной отрасли предложений и экспертных мнений.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Содействие комплексному и динамичному развитию строительной отрасли республики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14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целях достижения положительных результатов при реализации мероприятий по третьему</a:t>
            </a:r>
            <a:r>
              <a:rPr kumimoji="0" lang="ru-RU" sz="1400" b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приоритетному направлению деятельности 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развитии строительного комплекса республики, необходимо инициировать 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Координационного совета строительного комплекса при Президенте Республики Саха (Якутия)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координации и регулирования проблем строительного комплекса Республики Саха (Якутия), а также по дальнейшему инновационному и научно-обоснованному развитию строительной отрасли республики.</a:t>
            </a:r>
            <a:endParaRPr kumimoji="0" lang="ru-RU" sz="1400" b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332656"/>
            <a:ext cx="2249462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мероприятия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79512" y="836712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эмблема новы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88640"/>
            <a:ext cx="76615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6</a:t>
            </a:fld>
            <a:endParaRPr lang="ru-RU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4221088"/>
            <a:ext cx="784887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максимальной информационной открытости: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Выпуск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пециализированного издания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«СРО навигатор» в «Строительном вестнике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республики»;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Регулярная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актуализация реестра членов;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Организация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круглых столов и семинаров;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Выпуск телевизионных передач.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32656"/>
            <a:ext cx="4876271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Информационная открытость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836712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эмблема новы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88640"/>
            <a:ext cx="76615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 l="37490" t="19612" r="38252" b="19590"/>
          <a:stretch>
            <a:fillRect/>
          </a:stretch>
        </p:blipFill>
        <p:spPr bwMode="auto">
          <a:xfrm>
            <a:off x="1619672" y="1556792"/>
            <a:ext cx="158417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C:\Users\Ольга\Desktop\Kruglyiy-stol-9.11.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9892" y="1556792"/>
            <a:ext cx="3348372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8C29C-9851-449D-8DCB-F7C76B0FF883}" type="slidenum">
              <a:rPr lang="ru-RU" smtClean="0"/>
              <a:t>7</a:t>
            </a:fld>
            <a:endParaRPr lang="ru-RU"/>
          </a:p>
        </p:txBody>
      </p:sp>
      <p:pic>
        <p:nvPicPr>
          <p:cNvPr id="5" name="Picture 9" descr="C:\Users\Ольга\Desktop\1167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1259632" y="620688"/>
            <a:ext cx="6480720" cy="4050450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sp>
        <p:nvSpPr>
          <p:cNvPr id="6" name="TextBox 5"/>
          <p:cNvSpPr txBox="1"/>
          <p:nvPr/>
        </p:nvSpPr>
        <p:spPr>
          <a:xfrm>
            <a:off x="2483768" y="4365104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Segoe UI Light" pitchFamily="34" charset="0"/>
                <a:cs typeface="Segoe UI Light" pitchFamily="34" charset="0"/>
              </a:rPr>
              <a:t>Спасибо за внимание!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Segoe UI Light" pitchFamily="34" charset="0"/>
              <a:cs typeface="Segoe UI Light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457</Words>
  <Application>Microsoft Office PowerPoint</Application>
  <PresentationFormat>Экран (4:3)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27</cp:revision>
  <dcterms:created xsi:type="dcterms:W3CDTF">2014-07-07T02:40:51Z</dcterms:created>
  <dcterms:modified xsi:type="dcterms:W3CDTF">2014-07-07T08:11:31Z</dcterms:modified>
</cp:coreProperties>
</file>